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4" r:id="rId2"/>
    <p:sldMasterId id="2147483676" r:id="rId3"/>
  </p:sldMasterIdLst>
  <p:notesMasterIdLst>
    <p:notesMasterId r:id="rId35"/>
  </p:notesMasterIdLst>
  <p:handoutMasterIdLst>
    <p:handoutMasterId r:id="rId36"/>
  </p:handoutMasterIdLst>
  <p:sldIdLst>
    <p:sldId id="276" r:id="rId4"/>
    <p:sldId id="320" r:id="rId5"/>
    <p:sldId id="302" r:id="rId6"/>
    <p:sldId id="303" r:id="rId7"/>
    <p:sldId id="304" r:id="rId8"/>
    <p:sldId id="267" r:id="rId9"/>
    <p:sldId id="305" r:id="rId10"/>
    <p:sldId id="306" r:id="rId11"/>
    <p:sldId id="270" r:id="rId12"/>
    <p:sldId id="321" r:id="rId13"/>
    <p:sldId id="307" r:id="rId14"/>
    <p:sldId id="308" r:id="rId15"/>
    <p:sldId id="309" r:id="rId16"/>
    <p:sldId id="311" r:id="rId17"/>
    <p:sldId id="312" r:id="rId18"/>
    <p:sldId id="313" r:id="rId19"/>
    <p:sldId id="315" r:id="rId20"/>
    <p:sldId id="316" r:id="rId21"/>
    <p:sldId id="317" r:id="rId22"/>
    <p:sldId id="322" r:id="rId23"/>
    <p:sldId id="340" r:id="rId24"/>
    <p:sldId id="323" r:id="rId25"/>
    <p:sldId id="333" r:id="rId26"/>
    <p:sldId id="332" r:id="rId27"/>
    <p:sldId id="335" r:id="rId28"/>
    <p:sldId id="334" r:id="rId29"/>
    <p:sldId id="336" r:id="rId30"/>
    <p:sldId id="258" r:id="rId31"/>
    <p:sldId id="339" r:id="rId32"/>
    <p:sldId id="268" r:id="rId33"/>
    <p:sldId id="264" r:id="rId3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B6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46"/>
    <p:restoredTop sz="94679"/>
  </p:normalViewPr>
  <p:slideViewPr>
    <p:cSldViewPr>
      <p:cViewPr varScale="1">
        <p:scale>
          <a:sx n="216" d="100"/>
          <a:sy n="216" d="100"/>
        </p:scale>
        <p:origin x="960" y="192"/>
      </p:cViewPr>
      <p:guideLst>
        <p:guide orient="horz" pos="2160"/>
        <p:guide pos="3840"/>
      </p:guideLst>
    </p:cSldViewPr>
  </p:slideViewPr>
  <p:notesTextViewPr>
    <p:cViewPr>
      <p:scale>
        <a:sx n="1" d="1"/>
        <a:sy n="1" d="1"/>
      </p:scale>
      <p:origin x="0" y="0"/>
    </p:cViewPr>
  </p:notesTextViewPr>
  <p:sorterViewPr>
    <p:cViewPr>
      <p:scale>
        <a:sx n="100" d="100"/>
        <a:sy n="100" d="100"/>
      </p:scale>
      <p:origin x="0" y="-33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BF6AEF-94B3-42C3-8473-7942BA1556DD}" type="doc">
      <dgm:prSet loTypeId="urn:microsoft.com/office/officeart/2005/8/layout/bProcess4" loCatId="process" qsTypeId="urn:microsoft.com/office/officeart/2005/8/quickstyle/simple1" qsCatId="simple" csTypeId="urn:microsoft.com/office/officeart/2005/8/colors/accent0_3" csCatId="mainScheme" phldr="1"/>
      <dgm:spPr/>
      <dgm:t>
        <a:bodyPr/>
        <a:lstStyle/>
        <a:p>
          <a:endParaRPr lang="en-AU"/>
        </a:p>
      </dgm:t>
    </dgm:pt>
    <dgm:pt modelId="{3E2D99AE-CE16-43F1-B49F-FEF2E87DCC7B}">
      <dgm:prSet phldrT="[Text]"/>
      <dgm:spPr/>
      <dgm:t>
        <a:bodyPr/>
        <a:lstStyle/>
        <a:p>
          <a:r>
            <a:rPr lang="en-AU" dirty="0">
              <a:solidFill>
                <a:schemeClr val="tx1"/>
              </a:solidFill>
            </a:rPr>
            <a:t>A mammal</a:t>
          </a:r>
        </a:p>
      </dgm:t>
    </dgm:pt>
    <dgm:pt modelId="{4591F344-64E0-483F-AE4C-FDFFDEB827A7}" type="parTrans" cxnId="{BC2ACD34-C528-43E3-A702-81C681838243}">
      <dgm:prSet/>
      <dgm:spPr/>
      <dgm:t>
        <a:bodyPr/>
        <a:lstStyle/>
        <a:p>
          <a:endParaRPr lang="en-AU">
            <a:solidFill>
              <a:schemeClr val="tx1"/>
            </a:solidFill>
          </a:endParaRPr>
        </a:p>
      </dgm:t>
    </dgm:pt>
    <dgm:pt modelId="{BB240070-464F-4061-B576-18904924D51E}" type="sibTrans" cxnId="{BC2ACD34-C528-43E3-A702-81C681838243}">
      <dgm:prSet/>
      <dgm:spPr/>
      <dgm:t>
        <a:bodyPr/>
        <a:lstStyle/>
        <a:p>
          <a:endParaRPr lang="en-AU">
            <a:solidFill>
              <a:schemeClr val="tx1"/>
            </a:solidFill>
          </a:endParaRPr>
        </a:p>
      </dgm:t>
    </dgm:pt>
    <dgm:pt modelId="{10582001-9A8C-4649-B301-135A2256EE5E}">
      <dgm:prSet phldrT="[Text]"/>
      <dgm:spPr/>
      <dgm:t>
        <a:bodyPr/>
        <a:lstStyle/>
        <a:p>
          <a:r>
            <a:rPr lang="en-AU" dirty="0">
              <a:solidFill>
                <a:schemeClr val="tx1"/>
              </a:solidFill>
            </a:rPr>
            <a:t>Descended from a reptile</a:t>
          </a:r>
        </a:p>
      </dgm:t>
    </dgm:pt>
    <dgm:pt modelId="{8859BF93-65BA-4160-B397-72847B843EB1}" type="parTrans" cxnId="{0458CAEA-E25D-4AA3-AB6D-B6B0B6B59215}">
      <dgm:prSet/>
      <dgm:spPr/>
      <dgm:t>
        <a:bodyPr/>
        <a:lstStyle/>
        <a:p>
          <a:endParaRPr lang="en-AU">
            <a:solidFill>
              <a:schemeClr val="tx1"/>
            </a:solidFill>
          </a:endParaRPr>
        </a:p>
      </dgm:t>
    </dgm:pt>
    <dgm:pt modelId="{EBCB1593-DA37-4191-A65C-F4A0C83D657E}" type="sibTrans" cxnId="{0458CAEA-E25D-4AA3-AB6D-B6B0B6B59215}">
      <dgm:prSet/>
      <dgm:spPr/>
      <dgm:t>
        <a:bodyPr/>
        <a:lstStyle/>
        <a:p>
          <a:endParaRPr lang="en-AU">
            <a:solidFill>
              <a:schemeClr val="tx1"/>
            </a:solidFill>
          </a:endParaRPr>
        </a:p>
      </dgm:t>
    </dgm:pt>
    <dgm:pt modelId="{2224B190-F1E4-4EA7-83FB-6C42B4C0C048}">
      <dgm:prSet phldrT="[Text]"/>
      <dgm:spPr/>
      <dgm:t>
        <a:bodyPr/>
        <a:lstStyle/>
        <a:p>
          <a:r>
            <a:rPr lang="en-AU" dirty="0">
              <a:solidFill>
                <a:schemeClr val="tx1"/>
              </a:solidFill>
            </a:rPr>
            <a:t>And your parents</a:t>
          </a:r>
        </a:p>
      </dgm:t>
    </dgm:pt>
    <dgm:pt modelId="{A6D414F9-77D5-449E-8764-B9A23E49CAB1}" type="parTrans" cxnId="{62844CA3-72DC-47FE-939B-8BB782738D6E}">
      <dgm:prSet/>
      <dgm:spPr/>
      <dgm:t>
        <a:bodyPr/>
        <a:lstStyle/>
        <a:p>
          <a:endParaRPr lang="en-AU">
            <a:solidFill>
              <a:schemeClr val="tx1"/>
            </a:solidFill>
          </a:endParaRPr>
        </a:p>
      </dgm:t>
    </dgm:pt>
    <dgm:pt modelId="{3E170980-B2E9-4813-A279-98AEB5F494C4}" type="sibTrans" cxnId="{62844CA3-72DC-47FE-939B-8BB782738D6E}">
      <dgm:prSet/>
      <dgm:spPr/>
      <dgm:t>
        <a:bodyPr/>
        <a:lstStyle/>
        <a:p>
          <a:endParaRPr lang="en-AU">
            <a:solidFill>
              <a:schemeClr val="tx1"/>
            </a:solidFill>
          </a:endParaRPr>
        </a:p>
      </dgm:t>
    </dgm:pt>
    <dgm:pt modelId="{D7C7817D-B047-4343-AEA1-E0475770BA1E}">
      <dgm:prSet/>
      <dgm:spPr/>
      <dgm:t>
        <a:bodyPr/>
        <a:lstStyle/>
        <a:p>
          <a:r>
            <a:rPr lang="en-AU" dirty="0">
              <a:solidFill>
                <a:schemeClr val="tx1"/>
              </a:solidFill>
            </a:rPr>
            <a:t>Born at a point in history</a:t>
          </a:r>
        </a:p>
      </dgm:t>
    </dgm:pt>
    <dgm:pt modelId="{7DBB5951-5533-41A0-B837-1E1FE5B64EF0}" type="parTrans" cxnId="{CE27D3F6-B880-4C0A-80EC-797D6570C147}">
      <dgm:prSet/>
      <dgm:spPr/>
      <dgm:t>
        <a:bodyPr/>
        <a:lstStyle/>
        <a:p>
          <a:endParaRPr lang="en-AU">
            <a:solidFill>
              <a:schemeClr val="tx1"/>
            </a:solidFill>
          </a:endParaRPr>
        </a:p>
      </dgm:t>
    </dgm:pt>
    <dgm:pt modelId="{36176B3A-D370-4128-8878-1BF40C25BFF4}" type="sibTrans" cxnId="{CE27D3F6-B880-4C0A-80EC-797D6570C147}">
      <dgm:prSet/>
      <dgm:spPr/>
      <dgm:t>
        <a:bodyPr/>
        <a:lstStyle/>
        <a:p>
          <a:endParaRPr lang="en-AU">
            <a:solidFill>
              <a:schemeClr val="tx1"/>
            </a:solidFill>
          </a:endParaRPr>
        </a:p>
      </dgm:t>
    </dgm:pt>
    <dgm:pt modelId="{4E1F0F1C-AFF9-4591-A8E5-0AA3755A1D84}">
      <dgm:prSet/>
      <dgm:spPr/>
      <dgm:t>
        <a:bodyPr/>
        <a:lstStyle/>
        <a:p>
          <a:r>
            <a:rPr lang="en-AU" dirty="0">
              <a:solidFill>
                <a:schemeClr val="tx1"/>
              </a:solidFill>
            </a:rPr>
            <a:t>In a specific place</a:t>
          </a:r>
        </a:p>
      </dgm:t>
    </dgm:pt>
    <dgm:pt modelId="{BA252DDA-16C9-41A5-8B96-EAB32D37F295}" type="parTrans" cxnId="{BFB7EC06-D5A5-45F5-9E2C-5C46BC06DBA9}">
      <dgm:prSet/>
      <dgm:spPr/>
      <dgm:t>
        <a:bodyPr/>
        <a:lstStyle/>
        <a:p>
          <a:endParaRPr lang="en-AU">
            <a:solidFill>
              <a:schemeClr val="tx1"/>
            </a:solidFill>
          </a:endParaRPr>
        </a:p>
      </dgm:t>
    </dgm:pt>
    <dgm:pt modelId="{A8EFB137-00F2-45B0-9803-88A2580301E4}" type="sibTrans" cxnId="{BFB7EC06-D5A5-45F5-9E2C-5C46BC06DBA9}">
      <dgm:prSet/>
      <dgm:spPr/>
      <dgm:t>
        <a:bodyPr/>
        <a:lstStyle/>
        <a:p>
          <a:endParaRPr lang="en-AU">
            <a:solidFill>
              <a:schemeClr val="tx1"/>
            </a:solidFill>
          </a:endParaRPr>
        </a:p>
      </dgm:t>
    </dgm:pt>
    <dgm:pt modelId="{60ACFB7D-D019-4C4F-A036-7F8E39879CA9}">
      <dgm:prSet/>
      <dgm:spPr/>
      <dgm:t>
        <a:bodyPr/>
        <a:lstStyle/>
        <a:p>
          <a:r>
            <a:rPr lang="en-AU" dirty="0">
              <a:solidFill>
                <a:schemeClr val="tx1"/>
              </a:solidFill>
            </a:rPr>
            <a:t>And a culture</a:t>
          </a:r>
        </a:p>
      </dgm:t>
    </dgm:pt>
    <dgm:pt modelId="{3D6A6A3D-97AD-4ADF-9ECD-D32121B3B8F9}" type="parTrans" cxnId="{55E37580-E152-4560-AF8D-0C8017D9DE6E}">
      <dgm:prSet/>
      <dgm:spPr/>
      <dgm:t>
        <a:bodyPr/>
        <a:lstStyle/>
        <a:p>
          <a:endParaRPr lang="en-AU">
            <a:solidFill>
              <a:schemeClr val="tx1"/>
            </a:solidFill>
          </a:endParaRPr>
        </a:p>
      </dgm:t>
    </dgm:pt>
    <dgm:pt modelId="{B6807F56-C588-4BA6-A219-9B6F8D99F537}" type="sibTrans" cxnId="{55E37580-E152-4560-AF8D-0C8017D9DE6E}">
      <dgm:prSet/>
      <dgm:spPr/>
      <dgm:t>
        <a:bodyPr/>
        <a:lstStyle/>
        <a:p>
          <a:endParaRPr lang="en-AU">
            <a:solidFill>
              <a:schemeClr val="tx1"/>
            </a:solidFill>
          </a:endParaRPr>
        </a:p>
      </dgm:t>
    </dgm:pt>
    <dgm:pt modelId="{B6FA23B6-592F-4529-AAD1-998E7E3FC453}">
      <dgm:prSet/>
      <dgm:spPr/>
      <dgm:t>
        <a:bodyPr/>
        <a:lstStyle/>
        <a:p>
          <a:r>
            <a:rPr lang="en-AU" dirty="0">
              <a:solidFill>
                <a:schemeClr val="tx1"/>
              </a:solidFill>
            </a:rPr>
            <a:t>Your life’s journey so far</a:t>
          </a:r>
        </a:p>
      </dgm:t>
    </dgm:pt>
    <dgm:pt modelId="{EFBFA617-BD4E-47CE-B5DD-8E205C8C7FF8}" type="parTrans" cxnId="{28ECF650-2B77-4022-AFD4-89DBA1A54B07}">
      <dgm:prSet/>
      <dgm:spPr/>
      <dgm:t>
        <a:bodyPr/>
        <a:lstStyle/>
        <a:p>
          <a:endParaRPr lang="en-AU">
            <a:solidFill>
              <a:schemeClr val="tx1"/>
            </a:solidFill>
          </a:endParaRPr>
        </a:p>
      </dgm:t>
    </dgm:pt>
    <dgm:pt modelId="{DA256B4E-8D35-4544-B75B-AAD11C023B48}" type="sibTrans" cxnId="{28ECF650-2B77-4022-AFD4-89DBA1A54B07}">
      <dgm:prSet/>
      <dgm:spPr/>
      <dgm:t>
        <a:bodyPr/>
        <a:lstStyle/>
        <a:p>
          <a:endParaRPr lang="en-AU">
            <a:solidFill>
              <a:schemeClr val="tx1"/>
            </a:solidFill>
          </a:endParaRPr>
        </a:p>
      </dgm:t>
    </dgm:pt>
    <dgm:pt modelId="{38D2CA16-129E-485A-9A7F-9236198A6727}">
      <dgm:prSet/>
      <dgm:spPr/>
      <dgm:t>
        <a:bodyPr/>
        <a:lstStyle/>
        <a:p>
          <a:r>
            <a:rPr lang="en-AU" dirty="0">
              <a:solidFill>
                <a:schemeClr val="tx1"/>
              </a:solidFill>
            </a:rPr>
            <a:t>Your lifestyle</a:t>
          </a:r>
        </a:p>
      </dgm:t>
    </dgm:pt>
    <dgm:pt modelId="{BD38E4A1-22B1-4D63-8B5B-FC4EA6B59C9A}" type="parTrans" cxnId="{EE4FD9DE-5D59-4E90-9EE0-408C7662EC36}">
      <dgm:prSet/>
      <dgm:spPr/>
      <dgm:t>
        <a:bodyPr/>
        <a:lstStyle/>
        <a:p>
          <a:endParaRPr lang="en-AU">
            <a:solidFill>
              <a:schemeClr val="tx1"/>
            </a:solidFill>
          </a:endParaRPr>
        </a:p>
      </dgm:t>
    </dgm:pt>
    <dgm:pt modelId="{A0C25EA3-20CA-445E-BDB9-D332A8DF1FFA}" type="sibTrans" cxnId="{EE4FD9DE-5D59-4E90-9EE0-408C7662EC36}">
      <dgm:prSet/>
      <dgm:spPr/>
      <dgm:t>
        <a:bodyPr/>
        <a:lstStyle/>
        <a:p>
          <a:endParaRPr lang="en-AU">
            <a:solidFill>
              <a:schemeClr val="tx1"/>
            </a:solidFill>
          </a:endParaRPr>
        </a:p>
      </dgm:t>
    </dgm:pt>
    <dgm:pt modelId="{22733885-FE9E-45B4-8401-AB8D8E3F1739}">
      <dgm:prSet/>
      <dgm:spPr/>
      <dgm:t>
        <a:bodyPr/>
        <a:lstStyle/>
        <a:p>
          <a:r>
            <a:rPr lang="en-AU" dirty="0">
              <a:solidFill>
                <a:schemeClr val="tx1"/>
              </a:solidFill>
            </a:rPr>
            <a:t>Your dreams &amp; aspirations</a:t>
          </a:r>
        </a:p>
      </dgm:t>
    </dgm:pt>
    <dgm:pt modelId="{26B417A9-BCBC-4CB0-A169-8394340887B8}" type="parTrans" cxnId="{D218D72C-5931-462B-B873-C5E5FE8F1B72}">
      <dgm:prSet/>
      <dgm:spPr/>
      <dgm:t>
        <a:bodyPr/>
        <a:lstStyle/>
        <a:p>
          <a:endParaRPr lang="en-AU">
            <a:solidFill>
              <a:schemeClr val="tx1"/>
            </a:solidFill>
          </a:endParaRPr>
        </a:p>
      </dgm:t>
    </dgm:pt>
    <dgm:pt modelId="{8381D78F-DDC3-4EE0-92E5-AF06054496CA}" type="sibTrans" cxnId="{D218D72C-5931-462B-B873-C5E5FE8F1B72}">
      <dgm:prSet/>
      <dgm:spPr/>
      <dgm:t>
        <a:bodyPr/>
        <a:lstStyle/>
        <a:p>
          <a:endParaRPr lang="en-AU">
            <a:solidFill>
              <a:schemeClr val="tx1"/>
            </a:solidFill>
          </a:endParaRPr>
        </a:p>
      </dgm:t>
    </dgm:pt>
    <dgm:pt modelId="{BEF331DA-FD06-420A-AF26-718A31F14748}">
      <dgm:prSet/>
      <dgm:spPr/>
      <dgm:t>
        <a:bodyPr/>
        <a:lstStyle/>
        <a:p>
          <a:r>
            <a:rPr lang="en-AU" dirty="0">
              <a:solidFill>
                <a:schemeClr val="tx1"/>
              </a:solidFill>
            </a:rPr>
            <a:t>Your different roles</a:t>
          </a:r>
        </a:p>
      </dgm:t>
    </dgm:pt>
    <dgm:pt modelId="{399C11EC-303E-4103-8F27-E386B4E07206}" type="parTrans" cxnId="{750B52A9-A1AC-4EFF-B995-1AE96489155D}">
      <dgm:prSet/>
      <dgm:spPr/>
      <dgm:t>
        <a:bodyPr/>
        <a:lstStyle/>
        <a:p>
          <a:endParaRPr lang="en-AU"/>
        </a:p>
      </dgm:t>
    </dgm:pt>
    <dgm:pt modelId="{926D35D8-D173-447C-A71E-245C0B3DF89E}" type="sibTrans" cxnId="{750B52A9-A1AC-4EFF-B995-1AE96489155D}">
      <dgm:prSet/>
      <dgm:spPr/>
      <dgm:t>
        <a:bodyPr/>
        <a:lstStyle/>
        <a:p>
          <a:endParaRPr lang="en-AU"/>
        </a:p>
      </dgm:t>
    </dgm:pt>
    <dgm:pt modelId="{8974B769-5F41-4DF5-9C2F-D0E2E1A7F7DE}">
      <dgm:prSet/>
      <dgm:spPr/>
      <dgm:t>
        <a:bodyPr/>
        <a:lstStyle/>
        <a:p>
          <a:r>
            <a:rPr lang="en-AU" dirty="0">
              <a:solidFill>
                <a:schemeClr val="tx1"/>
              </a:solidFill>
            </a:rPr>
            <a:t>Your </a:t>
          </a:r>
          <a:r>
            <a:rPr lang="en-AU" dirty="0" err="1">
              <a:solidFill>
                <a:schemeClr val="tx1"/>
              </a:solidFill>
            </a:rPr>
            <a:t>lifestage</a:t>
          </a:r>
          <a:endParaRPr lang="en-AU" dirty="0">
            <a:solidFill>
              <a:schemeClr val="tx1"/>
            </a:solidFill>
          </a:endParaRPr>
        </a:p>
      </dgm:t>
    </dgm:pt>
    <dgm:pt modelId="{51C68E5D-FA9D-408F-B7EA-A02A39217A1E}" type="parTrans" cxnId="{7937C6C3-AB0F-4E55-9EA2-A67C728E878F}">
      <dgm:prSet/>
      <dgm:spPr/>
      <dgm:t>
        <a:bodyPr/>
        <a:lstStyle/>
        <a:p>
          <a:endParaRPr lang="en-AU"/>
        </a:p>
      </dgm:t>
    </dgm:pt>
    <dgm:pt modelId="{8EC00E8F-4F28-4E32-B924-CFB56A95F731}" type="sibTrans" cxnId="{7937C6C3-AB0F-4E55-9EA2-A67C728E878F}">
      <dgm:prSet/>
      <dgm:spPr/>
      <dgm:t>
        <a:bodyPr/>
        <a:lstStyle/>
        <a:p>
          <a:endParaRPr lang="en-AU"/>
        </a:p>
      </dgm:t>
    </dgm:pt>
    <dgm:pt modelId="{DB8564BB-4D6A-4525-A059-2006212CB3F6}">
      <dgm:prSet/>
      <dgm:spPr/>
      <dgm:t>
        <a:bodyPr/>
        <a:lstStyle/>
        <a:p>
          <a:r>
            <a:rPr lang="en-AU" b="0" dirty="0">
              <a:solidFill>
                <a:schemeClr val="tx1"/>
              </a:solidFill>
            </a:rPr>
            <a:t>Your journey need</a:t>
          </a:r>
        </a:p>
      </dgm:t>
    </dgm:pt>
    <dgm:pt modelId="{2A992D45-6C6B-43B3-89C5-63A360F44F10}" type="parTrans" cxnId="{8271E05B-8D3B-494C-94BA-96AE98D055B3}">
      <dgm:prSet/>
      <dgm:spPr/>
      <dgm:t>
        <a:bodyPr/>
        <a:lstStyle/>
        <a:p>
          <a:endParaRPr lang="en-AU"/>
        </a:p>
      </dgm:t>
    </dgm:pt>
    <dgm:pt modelId="{902E0724-D61E-4219-97F6-245EF0897F80}" type="sibTrans" cxnId="{8271E05B-8D3B-494C-94BA-96AE98D055B3}">
      <dgm:prSet/>
      <dgm:spPr/>
      <dgm:t>
        <a:bodyPr/>
        <a:lstStyle/>
        <a:p>
          <a:endParaRPr lang="en-AU"/>
        </a:p>
      </dgm:t>
    </dgm:pt>
    <dgm:pt modelId="{E6B5FAF5-A8C8-46A9-988E-14DF3A9D4180}">
      <dgm:prSet/>
      <dgm:spPr/>
      <dgm:t>
        <a:bodyPr/>
        <a:lstStyle/>
        <a:p>
          <a:r>
            <a:rPr lang="en-AU" dirty="0">
              <a:solidFill>
                <a:schemeClr val="tx1"/>
              </a:solidFill>
            </a:rPr>
            <a:t>Your day so far</a:t>
          </a:r>
        </a:p>
      </dgm:t>
    </dgm:pt>
    <dgm:pt modelId="{16DA5AD8-58BF-4AA8-ADAD-F373CEC1BE5D}" type="parTrans" cxnId="{007B767C-2CF0-488C-8B78-17FDC3122C07}">
      <dgm:prSet/>
      <dgm:spPr/>
      <dgm:t>
        <a:bodyPr/>
        <a:lstStyle/>
        <a:p>
          <a:endParaRPr lang="en-AU"/>
        </a:p>
      </dgm:t>
    </dgm:pt>
    <dgm:pt modelId="{921CAAFB-9C06-46A6-A53F-8CC88B66E3F3}" type="sibTrans" cxnId="{007B767C-2CF0-488C-8B78-17FDC3122C07}">
      <dgm:prSet/>
      <dgm:spPr/>
      <dgm:t>
        <a:bodyPr/>
        <a:lstStyle/>
        <a:p>
          <a:endParaRPr lang="en-AU"/>
        </a:p>
      </dgm:t>
    </dgm:pt>
    <dgm:pt modelId="{2041B201-A346-490E-90A3-ECF1A965F073}">
      <dgm:prSet/>
      <dgm:spPr/>
      <dgm:t>
        <a:bodyPr/>
        <a:lstStyle/>
        <a:p>
          <a:r>
            <a:rPr lang="en-AU" b="0" dirty="0">
              <a:solidFill>
                <a:schemeClr val="tx1"/>
              </a:solidFill>
            </a:rPr>
            <a:t>The context of your decision</a:t>
          </a:r>
        </a:p>
      </dgm:t>
    </dgm:pt>
    <dgm:pt modelId="{302BE560-D833-479A-87A8-67B4BBFD67CB}" type="parTrans" cxnId="{C6C0D7C3-E34A-41EE-846F-1C5F1D2D0878}">
      <dgm:prSet/>
      <dgm:spPr/>
      <dgm:t>
        <a:bodyPr/>
        <a:lstStyle/>
        <a:p>
          <a:endParaRPr lang="en-AU"/>
        </a:p>
      </dgm:t>
    </dgm:pt>
    <dgm:pt modelId="{3F3BB3E5-8F04-4465-922A-BDF3DDE1B584}" type="sibTrans" cxnId="{C6C0D7C3-E34A-41EE-846F-1C5F1D2D0878}">
      <dgm:prSet/>
      <dgm:spPr/>
      <dgm:t>
        <a:bodyPr/>
        <a:lstStyle/>
        <a:p>
          <a:endParaRPr lang="en-AU"/>
        </a:p>
      </dgm:t>
    </dgm:pt>
    <dgm:pt modelId="{C9B19F38-04BC-4B4C-805D-F495AC4022A0}" type="pres">
      <dgm:prSet presAssocID="{5EBF6AEF-94B3-42C3-8473-7942BA1556DD}" presName="Name0" presStyleCnt="0">
        <dgm:presLayoutVars>
          <dgm:dir/>
          <dgm:resizeHandles/>
        </dgm:presLayoutVars>
      </dgm:prSet>
      <dgm:spPr/>
    </dgm:pt>
    <dgm:pt modelId="{1F39095C-7CAA-40A3-B197-A22D06C00C35}" type="pres">
      <dgm:prSet presAssocID="{3E2D99AE-CE16-43F1-B49F-FEF2E87DCC7B}" presName="compNode" presStyleCnt="0"/>
      <dgm:spPr/>
    </dgm:pt>
    <dgm:pt modelId="{00E18117-3FB8-419A-BD6C-5B1A27ADD19A}" type="pres">
      <dgm:prSet presAssocID="{3E2D99AE-CE16-43F1-B49F-FEF2E87DCC7B}" presName="dummyConnPt" presStyleCnt="0"/>
      <dgm:spPr/>
    </dgm:pt>
    <dgm:pt modelId="{CE41F640-588B-4926-AD07-969D7088CA33}" type="pres">
      <dgm:prSet presAssocID="{3E2D99AE-CE16-43F1-B49F-FEF2E87DCC7B}" presName="node" presStyleLbl="node1" presStyleIdx="0" presStyleCnt="14">
        <dgm:presLayoutVars>
          <dgm:bulletEnabled val="1"/>
        </dgm:presLayoutVars>
      </dgm:prSet>
      <dgm:spPr/>
    </dgm:pt>
    <dgm:pt modelId="{7D5B1617-AA22-4499-9D8B-281C4EDFEEFA}" type="pres">
      <dgm:prSet presAssocID="{BB240070-464F-4061-B576-18904924D51E}" presName="sibTrans" presStyleLbl="bgSibTrans2D1" presStyleIdx="0" presStyleCnt="13"/>
      <dgm:spPr/>
    </dgm:pt>
    <dgm:pt modelId="{92AE3A26-C011-4EDC-A03B-AF65BAC15CD1}" type="pres">
      <dgm:prSet presAssocID="{10582001-9A8C-4649-B301-135A2256EE5E}" presName="compNode" presStyleCnt="0"/>
      <dgm:spPr/>
    </dgm:pt>
    <dgm:pt modelId="{03864E04-DDCF-4A5E-8E2F-CB92B863F1AC}" type="pres">
      <dgm:prSet presAssocID="{10582001-9A8C-4649-B301-135A2256EE5E}" presName="dummyConnPt" presStyleCnt="0"/>
      <dgm:spPr/>
    </dgm:pt>
    <dgm:pt modelId="{1FEE95E1-9D20-4DEB-9226-433D93CAC500}" type="pres">
      <dgm:prSet presAssocID="{10582001-9A8C-4649-B301-135A2256EE5E}" presName="node" presStyleLbl="node1" presStyleIdx="1" presStyleCnt="14">
        <dgm:presLayoutVars>
          <dgm:bulletEnabled val="1"/>
        </dgm:presLayoutVars>
      </dgm:prSet>
      <dgm:spPr/>
    </dgm:pt>
    <dgm:pt modelId="{96550B8F-5CE3-4C75-A818-6FDCB9992E74}" type="pres">
      <dgm:prSet presAssocID="{EBCB1593-DA37-4191-A65C-F4A0C83D657E}" presName="sibTrans" presStyleLbl="bgSibTrans2D1" presStyleIdx="1" presStyleCnt="13"/>
      <dgm:spPr/>
    </dgm:pt>
    <dgm:pt modelId="{0A0927AA-464B-440A-B9DE-5A951F749C81}" type="pres">
      <dgm:prSet presAssocID="{2224B190-F1E4-4EA7-83FB-6C42B4C0C048}" presName="compNode" presStyleCnt="0"/>
      <dgm:spPr/>
    </dgm:pt>
    <dgm:pt modelId="{2509FD44-6625-491D-9FAB-C6DA3C1C1B24}" type="pres">
      <dgm:prSet presAssocID="{2224B190-F1E4-4EA7-83FB-6C42B4C0C048}" presName="dummyConnPt" presStyleCnt="0"/>
      <dgm:spPr/>
    </dgm:pt>
    <dgm:pt modelId="{AE2CBF24-26EB-45EA-9E9F-701BD7188CA7}" type="pres">
      <dgm:prSet presAssocID="{2224B190-F1E4-4EA7-83FB-6C42B4C0C048}" presName="node" presStyleLbl="node1" presStyleIdx="2" presStyleCnt="14">
        <dgm:presLayoutVars>
          <dgm:bulletEnabled val="1"/>
        </dgm:presLayoutVars>
      </dgm:prSet>
      <dgm:spPr/>
    </dgm:pt>
    <dgm:pt modelId="{25C8660B-2B0F-4AF8-B963-B9047E1B3DC3}" type="pres">
      <dgm:prSet presAssocID="{3E170980-B2E9-4813-A279-98AEB5F494C4}" presName="sibTrans" presStyleLbl="bgSibTrans2D1" presStyleIdx="2" presStyleCnt="13"/>
      <dgm:spPr/>
    </dgm:pt>
    <dgm:pt modelId="{E8736384-BE98-457B-8FC0-D51F16B29450}" type="pres">
      <dgm:prSet presAssocID="{D7C7817D-B047-4343-AEA1-E0475770BA1E}" presName="compNode" presStyleCnt="0"/>
      <dgm:spPr/>
    </dgm:pt>
    <dgm:pt modelId="{B579B6CA-1E3E-4491-985A-29816116AD65}" type="pres">
      <dgm:prSet presAssocID="{D7C7817D-B047-4343-AEA1-E0475770BA1E}" presName="dummyConnPt" presStyleCnt="0"/>
      <dgm:spPr/>
    </dgm:pt>
    <dgm:pt modelId="{CA14B7F2-6E68-4BE1-B687-283CDC7F6D8E}" type="pres">
      <dgm:prSet presAssocID="{D7C7817D-B047-4343-AEA1-E0475770BA1E}" presName="node" presStyleLbl="node1" presStyleIdx="3" presStyleCnt="14">
        <dgm:presLayoutVars>
          <dgm:bulletEnabled val="1"/>
        </dgm:presLayoutVars>
      </dgm:prSet>
      <dgm:spPr/>
    </dgm:pt>
    <dgm:pt modelId="{081AA66D-1D18-4341-A082-F53CC13596E1}" type="pres">
      <dgm:prSet presAssocID="{36176B3A-D370-4128-8878-1BF40C25BFF4}" presName="sibTrans" presStyleLbl="bgSibTrans2D1" presStyleIdx="3" presStyleCnt="13"/>
      <dgm:spPr/>
    </dgm:pt>
    <dgm:pt modelId="{B7112EF9-0060-4EA8-B980-6916ED58C70E}" type="pres">
      <dgm:prSet presAssocID="{4E1F0F1C-AFF9-4591-A8E5-0AA3755A1D84}" presName="compNode" presStyleCnt="0"/>
      <dgm:spPr/>
    </dgm:pt>
    <dgm:pt modelId="{491BA4EB-E622-4431-91FF-AB3481457173}" type="pres">
      <dgm:prSet presAssocID="{4E1F0F1C-AFF9-4591-A8E5-0AA3755A1D84}" presName="dummyConnPt" presStyleCnt="0"/>
      <dgm:spPr/>
    </dgm:pt>
    <dgm:pt modelId="{5CDEE45B-6C19-4ADA-A969-AE9428639997}" type="pres">
      <dgm:prSet presAssocID="{4E1F0F1C-AFF9-4591-A8E5-0AA3755A1D84}" presName="node" presStyleLbl="node1" presStyleIdx="4" presStyleCnt="14">
        <dgm:presLayoutVars>
          <dgm:bulletEnabled val="1"/>
        </dgm:presLayoutVars>
      </dgm:prSet>
      <dgm:spPr/>
    </dgm:pt>
    <dgm:pt modelId="{B54B2CB2-84CF-407A-96E1-E91C3C5FF0AF}" type="pres">
      <dgm:prSet presAssocID="{A8EFB137-00F2-45B0-9803-88A2580301E4}" presName="sibTrans" presStyleLbl="bgSibTrans2D1" presStyleIdx="4" presStyleCnt="13"/>
      <dgm:spPr/>
    </dgm:pt>
    <dgm:pt modelId="{BB11AEE2-9BCD-4193-89F1-6F77267B350F}" type="pres">
      <dgm:prSet presAssocID="{60ACFB7D-D019-4C4F-A036-7F8E39879CA9}" presName="compNode" presStyleCnt="0"/>
      <dgm:spPr/>
    </dgm:pt>
    <dgm:pt modelId="{1D2809F9-FFE9-44D7-B2EE-0EAD4ADD1F31}" type="pres">
      <dgm:prSet presAssocID="{60ACFB7D-D019-4C4F-A036-7F8E39879CA9}" presName="dummyConnPt" presStyleCnt="0"/>
      <dgm:spPr/>
    </dgm:pt>
    <dgm:pt modelId="{952480BC-5497-4A52-A485-AC20F76D68F7}" type="pres">
      <dgm:prSet presAssocID="{60ACFB7D-D019-4C4F-A036-7F8E39879CA9}" presName="node" presStyleLbl="node1" presStyleIdx="5" presStyleCnt="14">
        <dgm:presLayoutVars>
          <dgm:bulletEnabled val="1"/>
        </dgm:presLayoutVars>
      </dgm:prSet>
      <dgm:spPr/>
    </dgm:pt>
    <dgm:pt modelId="{60AA749E-D0E9-4CC3-8B53-6D1C8661F7A9}" type="pres">
      <dgm:prSet presAssocID="{B6807F56-C588-4BA6-A219-9B6F8D99F537}" presName="sibTrans" presStyleLbl="bgSibTrans2D1" presStyleIdx="5" presStyleCnt="13"/>
      <dgm:spPr/>
    </dgm:pt>
    <dgm:pt modelId="{11612E28-2536-46E2-AE44-BD0C6E12DB2A}" type="pres">
      <dgm:prSet presAssocID="{B6FA23B6-592F-4529-AAD1-998E7E3FC453}" presName="compNode" presStyleCnt="0"/>
      <dgm:spPr/>
    </dgm:pt>
    <dgm:pt modelId="{E1FC5419-9BCD-4691-99AF-6A09F89DA4FC}" type="pres">
      <dgm:prSet presAssocID="{B6FA23B6-592F-4529-AAD1-998E7E3FC453}" presName="dummyConnPt" presStyleCnt="0"/>
      <dgm:spPr/>
    </dgm:pt>
    <dgm:pt modelId="{1434B882-A867-4448-B52F-A1AC55A199FD}" type="pres">
      <dgm:prSet presAssocID="{B6FA23B6-592F-4529-AAD1-998E7E3FC453}" presName="node" presStyleLbl="node1" presStyleIdx="6" presStyleCnt="14">
        <dgm:presLayoutVars>
          <dgm:bulletEnabled val="1"/>
        </dgm:presLayoutVars>
      </dgm:prSet>
      <dgm:spPr/>
    </dgm:pt>
    <dgm:pt modelId="{1C97AFB5-B7CE-49A6-B57B-B4B407AD5FA0}" type="pres">
      <dgm:prSet presAssocID="{DA256B4E-8D35-4544-B75B-AAD11C023B48}" presName="sibTrans" presStyleLbl="bgSibTrans2D1" presStyleIdx="6" presStyleCnt="13"/>
      <dgm:spPr/>
    </dgm:pt>
    <dgm:pt modelId="{9A85552B-4D48-4F7A-A105-7CD048071CE9}" type="pres">
      <dgm:prSet presAssocID="{8974B769-5F41-4DF5-9C2F-D0E2E1A7F7DE}" presName="compNode" presStyleCnt="0"/>
      <dgm:spPr/>
    </dgm:pt>
    <dgm:pt modelId="{353D398F-7375-4D5F-98CB-644672BFCFD5}" type="pres">
      <dgm:prSet presAssocID="{8974B769-5F41-4DF5-9C2F-D0E2E1A7F7DE}" presName="dummyConnPt" presStyleCnt="0"/>
      <dgm:spPr/>
    </dgm:pt>
    <dgm:pt modelId="{FE260E93-94E6-4662-AAEA-7D7D2E1BB4C7}" type="pres">
      <dgm:prSet presAssocID="{8974B769-5F41-4DF5-9C2F-D0E2E1A7F7DE}" presName="node" presStyleLbl="node1" presStyleIdx="7" presStyleCnt="14">
        <dgm:presLayoutVars>
          <dgm:bulletEnabled val="1"/>
        </dgm:presLayoutVars>
      </dgm:prSet>
      <dgm:spPr/>
    </dgm:pt>
    <dgm:pt modelId="{D3C3A1E9-4301-46C1-96A2-9F4AA3A4E1B7}" type="pres">
      <dgm:prSet presAssocID="{8EC00E8F-4F28-4E32-B924-CFB56A95F731}" presName="sibTrans" presStyleLbl="bgSibTrans2D1" presStyleIdx="7" presStyleCnt="13"/>
      <dgm:spPr/>
    </dgm:pt>
    <dgm:pt modelId="{8A2E983A-6B7B-42EF-8094-963A7D265CEA}" type="pres">
      <dgm:prSet presAssocID="{38D2CA16-129E-485A-9A7F-9236198A6727}" presName="compNode" presStyleCnt="0"/>
      <dgm:spPr/>
    </dgm:pt>
    <dgm:pt modelId="{75E20B1B-05BB-4477-BFB1-092EC17278F8}" type="pres">
      <dgm:prSet presAssocID="{38D2CA16-129E-485A-9A7F-9236198A6727}" presName="dummyConnPt" presStyleCnt="0"/>
      <dgm:spPr/>
    </dgm:pt>
    <dgm:pt modelId="{DEAE81D7-51D2-478E-821F-9B1085B72AC3}" type="pres">
      <dgm:prSet presAssocID="{38D2CA16-129E-485A-9A7F-9236198A6727}" presName="node" presStyleLbl="node1" presStyleIdx="8" presStyleCnt="14">
        <dgm:presLayoutVars>
          <dgm:bulletEnabled val="1"/>
        </dgm:presLayoutVars>
      </dgm:prSet>
      <dgm:spPr/>
    </dgm:pt>
    <dgm:pt modelId="{C3B59F2B-2340-4372-94D2-F92E6A17857C}" type="pres">
      <dgm:prSet presAssocID="{A0C25EA3-20CA-445E-BDB9-D332A8DF1FFA}" presName="sibTrans" presStyleLbl="bgSibTrans2D1" presStyleIdx="8" presStyleCnt="13"/>
      <dgm:spPr/>
    </dgm:pt>
    <dgm:pt modelId="{7796F0B2-575D-44C4-AB75-21DE6E2F180B}" type="pres">
      <dgm:prSet presAssocID="{22733885-FE9E-45B4-8401-AB8D8E3F1739}" presName="compNode" presStyleCnt="0"/>
      <dgm:spPr/>
    </dgm:pt>
    <dgm:pt modelId="{F2BDC90B-C7DA-4755-A0AD-643373FC8B8E}" type="pres">
      <dgm:prSet presAssocID="{22733885-FE9E-45B4-8401-AB8D8E3F1739}" presName="dummyConnPt" presStyleCnt="0"/>
      <dgm:spPr/>
    </dgm:pt>
    <dgm:pt modelId="{95818C2F-BB9F-473E-BD74-A60760D22438}" type="pres">
      <dgm:prSet presAssocID="{22733885-FE9E-45B4-8401-AB8D8E3F1739}" presName="node" presStyleLbl="node1" presStyleIdx="9" presStyleCnt="14">
        <dgm:presLayoutVars>
          <dgm:bulletEnabled val="1"/>
        </dgm:presLayoutVars>
      </dgm:prSet>
      <dgm:spPr/>
    </dgm:pt>
    <dgm:pt modelId="{EA8BD4E9-C15D-4C0B-A018-90F816396905}" type="pres">
      <dgm:prSet presAssocID="{8381D78F-DDC3-4EE0-92E5-AF06054496CA}" presName="sibTrans" presStyleLbl="bgSibTrans2D1" presStyleIdx="9" presStyleCnt="13"/>
      <dgm:spPr/>
    </dgm:pt>
    <dgm:pt modelId="{502AFD81-FE5D-4001-896A-CD5395B4F483}" type="pres">
      <dgm:prSet presAssocID="{BEF331DA-FD06-420A-AF26-718A31F14748}" presName="compNode" presStyleCnt="0"/>
      <dgm:spPr/>
    </dgm:pt>
    <dgm:pt modelId="{39599C59-9467-4DBA-B2A6-43D47197E3FC}" type="pres">
      <dgm:prSet presAssocID="{BEF331DA-FD06-420A-AF26-718A31F14748}" presName="dummyConnPt" presStyleCnt="0"/>
      <dgm:spPr/>
    </dgm:pt>
    <dgm:pt modelId="{4DDABB9E-6094-411E-A759-FBEA64EBA484}" type="pres">
      <dgm:prSet presAssocID="{BEF331DA-FD06-420A-AF26-718A31F14748}" presName="node" presStyleLbl="node1" presStyleIdx="10" presStyleCnt="14">
        <dgm:presLayoutVars>
          <dgm:bulletEnabled val="1"/>
        </dgm:presLayoutVars>
      </dgm:prSet>
      <dgm:spPr/>
    </dgm:pt>
    <dgm:pt modelId="{B2CE080A-83C7-4BF5-BC50-2BA585A09B3C}" type="pres">
      <dgm:prSet presAssocID="{926D35D8-D173-447C-A71E-245C0B3DF89E}" presName="sibTrans" presStyleLbl="bgSibTrans2D1" presStyleIdx="10" presStyleCnt="13"/>
      <dgm:spPr/>
    </dgm:pt>
    <dgm:pt modelId="{88AD6136-BC9C-4110-BE90-B660ADA0DC83}" type="pres">
      <dgm:prSet presAssocID="{DB8564BB-4D6A-4525-A059-2006212CB3F6}" presName="compNode" presStyleCnt="0"/>
      <dgm:spPr/>
    </dgm:pt>
    <dgm:pt modelId="{BAC47F07-1D0E-4D53-8C93-70A2E9BC4E1D}" type="pres">
      <dgm:prSet presAssocID="{DB8564BB-4D6A-4525-A059-2006212CB3F6}" presName="dummyConnPt" presStyleCnt="0"/>
      <dgm:spPr/>
    </dgm:pt>
    <dgm:pt modelId="{76040640-05D7-4EF6-9B62-F24582B265A4}" type="pres">
      <dgm:prSet presAssocID="{DB8564BB-4D6A-4525-A059-2006212CB3F6}" presName="node" presStyleLbl="node1" presStyleIdx="11" presStyleCnt="14">
        <dgm:presLayoutVars>
          <dgm:bulletEnabled val="1"/>
        </dgm:presLayoutVars>
      </dgm:prSet>
      <dgm:spPr/>
    </dgm:pt>
    <dgm:pt modelId="{BFC019AC-E23D-479D-AED5-22F3188B89C6}" type="pres">
      <dgm:prSet presAssocID="{902E0724-D61E-4219-97F6-245EF0897F80}" presName="sibTrans" presStyleLbl="bgSibTrans2D1" presStyleIdx="11" presStyleCnt="13"/>
      <dgm:spPr/>
    </dgm:pt>
    <dgm:pt modelId="{46836C8C-74EB-4758-BD77-EECEE589C0A1}" type="pres">
      <dgm:prSet presAssocID="{E6B5FAF5-A8C8-46A9-988E-14DF3A9D4180}" presName="compNode" presStyleCnt="0"/>
      <dgm:spPr/>
    </dgm:pt>
    <dgm:pt modelId="{08A01708-B102-42A6-AF25-673ED2382611}" type="pres">
      <dgm:prSet presAssocID="{E6B5FAF5-A8C8-46A9-988E-14DF3A9D4180}" presName="dummyConnPt" presStyleCnt="0"/>
      <dgm:spPr/>
    </dgm:pt>
    <dgm:pt modelId="{EE909ADC-1A97-4D9F-94E9-8B77EAD82BC8}" type="pres">
      <dgm:prSet presAssocID="{E6B5FAF5-A8C8-46A9-988E-14DF3A9D4180}" presName="node" presStyleLbl="node1" presStyleIdx="12" presStyleCnt="14">
        <dgm:presLayoutVars>
          <dgm:bulletEnabled val="1"/>
        </dgm:presLayoutVars>
      </dgm:prSet>
      <dgm:spPr/>
    </dgm:pt>
    <dgm:pt modelId="{431F5FED-035B-42D1-A90E-49179EFFE3E2}" type="pres">
      <dgm:prSet presAssocID="{921CAAFB-9C06-46A6-A53F-8CC88B66E3F3}" presName="sibTrans" presStyleLbl="bgSibTrans2D1" presStyleIdx="12" presStyleCnt="13"/>
      <dgm:spPr/>
    </dgm:pt>
    <dgm:pt modelId="{3B75541C-4E05-477B-A65B-1BC9DDBD7FE8}" type="pres">
      <dgm:prSet presAssocID="{2041B201-A346-490E-90A3-ECF1A965F073}" presName="compNode" presStyleCnt="0"/>
      <dgm:spPr/>
    </dgm:pt>
    <dgm:pt modelId="{8D48A405-04BF-45A5-A5AC-67AF50E7051D}" type="pres">
      <dgm:prSet presAssocID="{2041B201-A346-490E-90A3-ECF1A965F073}" presName="dummyConnPt" presStyleCnt="0"/>
      <dgm:spPr/>
    </dgm:pt>
    <dgm:pt modelId="{C78DDB99-9AC7-4944-A96C-63AE4A0A8AF3}" type="pres">
      <dgm:prSet presAssocID="{2041B201-A346-490E-90A3-ECF1A965F073}" presName="node" presStyleLbl="node1" presStyleIdx="13" presStyleCnt="14">
        <dgm:presLayoutVars>
          <dgm:bulletEnabled val="1"/>
        </dgm:presLayoutVars>
      </dgm:prSet>
      <dgm:spPr/>
    </dgm:pt>
  </dgm:ptLst>
  <dgm:cxnLst>
    <dgm:cxn modelId="{19696200-FF74-471A-AF08-5BCC55513FD4}" type="presOf" srcId="{E6B5FAF5-A8C8-46A9-988E-14DF3A9D4180}" destId="{EE909ADC-1A97-4D9F-94E9-8B77EAD82BC8}" srcOrd="0" destOrd="0" presId="urn:microsoft.com/office/officeart/2005/8/layout/bProcess4"/>
    <dgm:cxn modelId="{BFB7EC06-D5A5-45F5-9E2C-5C46BC06DBA9}" srcId="{5EBF6AEF-94B3-42C3-8473-7942BA1556DD}" destId="{4E1F0F1C-AFF9-4591-A8E5-0AA3755A1D84}" srcOrd="4" destOrd="0" parTransId="{BA252DDA-16C9-41A5-8B96-EAB32D37F295}" sibTransId="{A8EFB137-00F2-45B0-9803-88A2580301E4}"/>
    <dgm:cxn modelId="{3503A609-BC89-458D-9CBC-AEE52E61097D}" type="presOf" srcId="{8EC00E8F-4F28-4E32-B924-CFB56A95F731}" destId="{D3C3A1E9-4301-46C1-96A2-9F4AA3A4E1B7}" srcOrd="0" destOrd="0" presId="urn:microsoft.com/office/officeart/2005/8/layout/bProcess4"/>
    <dgm:cxn modelId="{AA23C11B-6E53-4C32-A0D1-6106F46BEA29}" type="presOf" srcId="{38D2CA16-129E-485A-9A7F-9236198A6727}" destId="{DEAE81D7-51D2-478E-821F-9B1085B72AC3}" srcOrd="0" destOrd="0" presId="urn:microsoft.com/office/officeart/2005/8/layout/bProcess4"/>
    <dgm:cxn modelId="{92F48B23-CB50-4160-BF1D-2F0067AAF4EC}" type="presOf" srcId="{2041B201-A346-490E-90A3-ECF1A965F073}" destId="{C78DDB99-9AC7-4944-A96C-63AE4A0A8AF3}" srcOrd="0" destOrd="0" presId="urn:microsoft.com/office/officeart/2005/8/layout/bProcess4"/>
    <dgm:cxn modelId="{5EDDA527-7A6A-4E1A-8267-457E6582E169}" type="presOf" srcId="{A0C25EA3-20CA-445E-BDB9-D332A8DF1FFA}" destId="{C3B59F2B-2340-4372-94D2-F92E6A17857C}" srcOrd="0" destOrd="0" presId="urn:microsoft.com/office/officeart/2005/8/layout/bProcess4"/>
    <dgm:cxn modelId="{AF10142B-0BC8-4FFC-9B24-4D4A5671C71D}" type="presOf" srcId="{DB8564BB-4D6A-4525-A059-2006212CB3F6}" destId="{76040640-05D7-4EF6-9B62-F24582B265A4}" srcOrd="0" destOrd="0" presId="urn:microsoft.com/office/officeart/2005/8/layout/bProcess4"/>
    <dgm:cxn modelId="{D218D72C-5931-462B-B873-C5E5FE8F1B72}" srcId="{5EBF6AEF-94B3-42C3-8473-7942BA1556DD}" destId="{22733885-FE9E-45B4-8401-AB8D8E3F1739}" srcOrd="9" destOrd="0" parTransId="{26B417A9-BCBC-4CB0-A169-8394340887B8}" sibTransId="{8381D78F-DDC3-4EE0-92E5-AF06054496CA}"/>
    <dgm:cxn modelId="{BC2ACD34-C528-43E3-A702-81C681838243}" srcId="{5EBF6AEF-94B3-42C3-8473-7942BA1556DD}" destId="{3E2D99AE-CE16-43F1-B49F-FEF2E87DCC7B}" srcOrd="0" destOrd="0" parTransId="{4591F344-64E0-483F-AE4C-FDFFDEB827A7}" sibTransId="{BB240070-464F-4061-B576-18904924D51E}"/>
    <dgm:cxn modelId="{771C6938-D451-4FBC-BD6C-EEAE9EF5264B}" type="presOf" srcId="{DA256B4E-8D35-4544-B75B-AAD11C023B48}" destId="{1C97AFB5-B7CE-49A6-B57B-B4B407AD5FA0}" srcOrd="0" destOrd="0" presId="urn:microsoft.com/office/officeart/2005/8/layout/bProcess4"/>
    <dgm:cxn modelId="{ACFF4539-6DC5-43B6-B615-0824C8266FC7}" type="presOf" srcId="{926D35D8-D173-447C-A71E-245C0B3DF89E}" destId="{B2CE080A-83C7-4BF5-BC50-2BA585A09B3C}" srcOrd="0" destOrd="0" presId="urn:microsoft.com/office/officeart/2005/8/layout/bProcess4"/>
    <dgm:cxn modelId="{D8A31B3B-7D42-4E78-93FC-65924053FAAA}" type="presOf" srcId="{60ACFB7D-D019-4C4F-A036-7F8E39879CA9}" destId="{952480BC-5497-4A52-A485-AC20F76D68F7}" srcOrd="0" destOrd="0" presId="urn:microsoft.com/office/officeart/2005/8/layout/bProcess4"/>
    <dgm:cxn modelId="{CD6E663E-FA51-420F-9492-D596A1340E94}" type="presOf" srcId="{A8EFB137-00F2-45B0-9803-88A2580301E4}" destId="{B54B2CB2-84CF-407A-96E1-E91C3C5FF0AF}" srcOrd="0" destOrd="0" presId="urn:microsoft.com/office/officeart/2005/8/layout/bProcess4"/>
    <dgm:cxn modelId="{FDA94F4C-DAF2-48F6-BAAC-192D1EB1076A}" type="presOf" srcId="{EBCB1593-DA37-4191-A65C-F4A0C83D657E}" destId="{96550B8F-5CE3-4C75-A818-6FDCB9992E74}" srcOrd="0" destOrd="0" presId="urn:microsoft.com/office/officeart/2005/8/layout/bProcess4"/>
    <dgm:cxn modelId="{E7BD0A50-3D3C-4635-8AD6-36C0B77BBD66}" type="presOf" srcId="{10582001-9A8C-4649-B301-135A2256EE5E}" destId="{1FEE95E1-9D20-4DEB-9226-433D93CAC500}" srcOrd="0" destOrd="0" presId="urn:microsoft.com/office/officeart/2005/8/layout/bProcess4"/>
    <dgm:cxn modelId="{28ECF650-2B77-4022-AFD4-89DBA1A54B07}" srcId="{5EBF6AEF-94B3-42C3-8473-7942BA1556DD}" destId="{B6FA23B6-592F-4529-AAD1-998E7E3FC453}" srcOrd="6" destOrd="0" parTransId="{EFBFA617-BD4E-47CE-B5DD-8E205C8C7FF8}" sibTransId="{DA256B4E-8D35-4544-B75B-AAD11C023B48}"/>
    <dgm:cxn modelId="{8271E05B-8D3B-494C-94BA-96AE98D055B3}" srcId="{5EBF6AEF-94B3-42C3-8473-7942BA1556DD}" destId="{DB8564BB-4D6A-4525-A059-2006212CB3F6}" srcOrd="11" destOrd="0" parTransId="{2A992D45-6C6B-43B3-89C5-63A360F44F10}" sibTransId="{902E0724-D61E-4219-97F6-245EF0897F80}"/>
    <dgm:cxn modelId="{83877461-00F0-4E11-AC15-A83F265DD16E}" type="presOf" srcId="{5EBF6AEF-94B3-42C3-8473-7942BA1556DD}" destId="{C9B19F38-04BC-4B4C-805D-F495AC4022A0}" srcOrd="0" destOrd="0" presId="urn:microsoft.com/office/officeart/2005/8/layout/bProcess4"/>
    <dgm:cxn modelId="{3A6C7D6B-CB5C-4506-B8B3-5D538820F97E}" type="presOf" srcId="{22733885-FE9E-45B4-8401-AB8D8E3F1739}" destId="{95818C2F-BB9F-473E-BD74-A60760D22438}" srcOrd="0" destOrd="0" presId="urn:microsoft.com/office/officeart/2005/8/layout/bProcess4"/>
    <dgm:cxn modelId="{007B767C-2CF0-488C-8B78-17FDC3122C07}" srcId="{5EBF6AEF-94B3-42C3-8473-7942BA1556DD}" destId="{E6B5FAF5-A8C8-46A9-988E-14DF3A9D4180}" srcOrd="12" destOrd="0" parTransId="{16DA5AD8-58BF-4AA8-ADAD-F373CEC1BE5D}" sibTransId="{921CAAFB-9C06-46A6-A53F-8CC88B66E3F3}"/>
    <dgm:cxn modelId="{55E37580-E152-4560-AF8D-0C8017D9DE6E}" srcId="{5EBF6AEF-94B3-42C3-8473-7942BA1556DD}" destId="{60ACFB7D-D019-4C4F-A036-7F8E39879CA9}" srcOrd="5" destOrd="0" parTransId="{3D6A6A3D-97AD-4ADF-9ECD-D32121B3B8F9}" sibTransId="{B6807F56-C588-4BA6-A219-9B6F8D99F537}"/>
    <dgm:cxn modelId="{E6B6168D-E992-4495-B323-354836039E5A}" type="presOf" srcId="{3E170980-B2E9-4813-A279-98AEB5F494C4}" destId="{25C8660B-2B0F-4AF8-B963-B9047E1B3DC3}" srcOrd="0" destOrd="0" presId="urn:microsoft.com/office/officeart/2005/8/layout/bProcess4"/>
    <dgm:cxn modelId="{98247893-3139-4B88-B4E7-A7678F73D030}" type="presOf" srcId="{D7C7817D-B047-4343-AEA1-E0475770BA1E}" destId="{CA14B7F2-6E68-4BE1-B687-283CDC7F6D8E}" srcOrd="0" destOrd="0" presId="urn:microsoft.com/office/officeart/2005/8/layout/bProcess4"/>
    <dgm:cxn modelId="{1F04A19C-F986-4297-AE34-53AB165260C8}" type="presOf" srcId="{902E0724-D61E-4219-97F6-245EF0897F80}" destId="{BFC019AC-E23D-479D-AED5-22F3188B89C6}" srcOrd="0" destOrd="0" presId="urn:microsoft.com/office/officeart/2005/8/layout/bProcess4"/>
    <dgm:cxn modelId="{731E9F9D-3316-4814-834F-9C3446467C41}" type="presOf" srcId="{B6807F56-C588-4BA6-A219-9B6F8D99F537}" destId="{60AA749E-D0E9-4CC3-8B53-6D1C8661F7A9}" srcOrd="0" destOrd="0" presId="urn:microsoft.com/office/officeart/2005/8/layout/bProcess4"/>
    <dgm:cxn modelId="{62844CA3-72DC-47FE-939B-8BB782738D6E}" srcId="{5EBF6AEF-94B3-42C3-8473-7942BA1556DD}" destId="{2224B190-F1E4-4EA7-83FB-6C42B4C0C048}" srcOrd="2" destOrd="0" parTransId="{A6D414F9-77D5-449E-8764-B9A23E49CAB1}" sibTransId="{3E170980-B2E9-4813-A279-98AEB5F494C4}"/>
    <dgm:cxn modelId="{81A19EA8-53C4-455C-B4D4-2533D14447F5}" type="presOf" srcId="{B6FA23B6-592F-4529-AAD1-998E7E3FC453}" destId="{1434B882-A867-4448-B52F-A1AC55A199FD}" srcOrd="0" destOrd="0" presId="urn:microsoft.com/office/officeart/2005/8/layout/bProcess4"/>
    <dgm:cxn modelId="{750B52A9-A1AC-4EFF-B995-1AE96489155D}" srcId="{5EBF6AEF-94B3-42C3-8473-7942BA1556DD}" destId="{BEF331DA-FD06-420A-AF26-718A31F14748}" srcOrd="10" destOrd="0" parTransId="{399C11EC-303E-4103-8F27-E386B4E07206}" sibTransId="{926D35D8-D173-447C-A71E-245C0B3DF89E}"/>
    <dgm:cxn modelId="{4140B5A9-6F94-4E49-9E8A-6AE754289286}" type="presOf" srcId="{36176B3A-D370-4128-8878-1BF40C25BFF4}" destId="{081AA66D-1D18-4341-A082-F53CC13596E1}" srcOrd="0" destOrd="0" presId="urn:microsoft.com/office/officeart/2005/8/layout/bProcess4"/>
    <dgm:cxn modelId="{B3BA2DB6-1506-4C84-9BF0-9C2EBF976C31}" type="presOf" srcId="{8381D78F-DDC3-4EE0-92E5-AF06054496CA}" destId="{EA8BD4E9-C15D-4C0B-A018-90F816396905}" srcOrd="0" destOrd="0" presId="urn:microsoft.com/office/officeart/2005/8/layout/bProcess4"/>
    <dgm:cxn modelId="{A0BFA1BF-56EF-4642-B375-893A8D046942}" type="presOf" srcId="{3E2D99AE-CE16-43F1-B49F-FEF2E87DCC7B}" destId="{CE41F640-588B-4926-AD07-969D7088CA33}" srcOrd="0" destOrd="0" presId="urn:microsoft.com/office/officeart/2005/8/layout/bProcess4"/>
    <dgm:cxn modelId="{619A25C1-A441-434D-BF3A-2ED22E849EAC}" type="presOf" srcId="{2224B190-F1E4-4EA7-83FB-6C42B4C0C048}" destId="{AE2CBF24-26EB-45EA-9E9F-701BD7188CA7}" srcOrd="0" destOrd="0" presId="urn:microsoft.com/office/officeart/2005/8/layout/bProcess4"/>
    <dgm:cxn modelId="{7937C6C3-AB0F-4E55-9EA2-A67C728E878F}" srcId="{5EBF6AEF-94B3-42C3-8473-7942BA1556DD}" destId="{8974B769-5F41-4DF5-9C2F-D0E2E1A7F7DE}" srcOrd="7" destOrd="0" parTransId="{51C68E5D-FA9D-408F-B7EA-A02A39217A1E}" sibTransId="{8EC00E8F-4F28-4E32-B924-CFB56A95F731}"/>
    <dgm:cxn modelId="{C6C0D7C3-E34A-41EE-846F-1C5F1D2D0878}" srcId="{5EBF6AEF-94B3-42C3-8473-7942BA1556DD}" destId="{2041B201-A346-490E-90A3-ECF1A965F073}" srcOrd="13" destOrd="0" parTransId="{302BE560-D833-479A-87A8-67B4BBFD67CB}" sibTransId="{3F3BB3E5-8F04-4465-922A-BDF3DDE1B584}"/>
    <dgm:cxn modelId="{179189C4-F55B-4B84-9E14-F9782B8C21A6}" type="presOf" srcId="{8974B769-5F41-4DF5-9C2F-D0E2E1A7F7DE}" destId="{FE260E93-94E6-4662-AAEA-7D7D2E1BB4C7}" srcOrd="0" destOrd="0" presId="urn:microsoft.com/office/officeart/2005/8/layout/bProcess4"/>
    <dgm:cxn modelId="{E34BDAC4-1FF8-4835-812F-45130B594793}" type="presOf" srcId="{921CAAFB-9C06-46A6-A53F-8CC88B66E3F3}" destId="{431F5FED-035B-42D1-A90E-49179EFFE3E2}" srcOrd="0" destOrd="0" presId="urn:microsoft.com/office/officeart/2005/8/layout/bProcess4"/>
    <dgm:cxn modelId="{94772EDA-ADB0-4FE4-8320-4A04B44EFEF7}" type="presOf" srcId="{4E1F0F1C-AFF9-4591-A8E5-0AA3755A1D84}" destId="{5CDEE45B-6C19-4ADA-A969-AE9428639997}" srcOrd="0" destOrd="0" presId="urn:microsoft.com/office/officeart/2005/8/layout/bProcess4"/>
    <dgm:cxn modelId="{EE4FD9DE-5D59-4E90-9EE0-408C7662EC36}" srcId="{5EBF6AEF-94B3-42C3-8473-7942BA1556DD}" destId="{38D2CA16-129E-485A-9A7F-9236198A6727}" srcOrd="8" destOrd="0" parTransId="{BD38E4A1-22B1-4D63-8B5B-FC4EA6B59C9A}" sibTransId="{A0C25EA3-20CA-445E-BDB9-D332A8DF1FFA}"/>
    <dgm:cxn modelId="{0458CAEA-E25D-4AA3-AB6D-B6B0B6B59215}" srcId="{5EBF6AEF-94B3-42C3-8473-7942BA1556DD}" destId="{10582001-9A8C-4649-B301-135A2256EE5E}" srcOrd="1" destOrd="0" parTransId="{8859BF93-65BA-4160-B397-72847B843EB1}" sibTransId="{EBCB1593-DA37-4191-A65C-F4A0C83D657E}"/>
    <dgm:cxn modelId="{0DB3E4F2-7D13-4FA3-931B-6759AFF23BD1}" type="presOf" srcId="{BB240070-464F-4061-B576-18904924D51E}" destId="{7D5B1617-AA22-4499-9D8B-281C4EDFEEFA}" srcOrd="0" destOrd="0" presId="urn:microsoft.com/office/officeart/2005/8/layout/bProcess4"/>
    <dgm:cxn modelId="{7C6981F5-A3AF-499C-A1A1-8DA6EAAC5982}" type="presOf" srcId="{BEF331DA-FD06-420A-AF26-718A31F14748}" destId="{4DDABB9E-6094-411E-A759-FBEA64EBA484}" srcOrd="0" destOrd="0" presId="urn:microsoft.com/office/officeart/2005/8/layout/bProcess4"/>
    <dgm:cxn modelId="{CE27D3F6-B880-4C0A-80EC-797D6570C147}" srcId="{5EBF6AEF-94B3-42C3-8473-7942BA1556DD}" destId="{D7C7817D-B047-4343-AEA1-E0475770BA1E}" srcOrd="3" destOrd="0" parTransId="{7DBB5951-5533-41A0-B837-1E1FE5B64EF0}" sibTransId="{36176B3A-D370-4128-8878-1BF40C25BFF4}"/>
    <dgm:cxn modelId="{EA2B612A-44B5-40AE-9996-8C4CC15A9266}" type="presParOf" srcId="{C9B19F38-04BC-4B4C-805D-F495AC4022A0}" destId="{1F39095C-7CAA-40A3-B197-A22D06C00C35}" srcOrd="0" destOrd="0" presId="urn:microsoft.com/office/officeart/2005/8/layout/bProcess4"/>
    <dgm:cxn modelId="{EEA9104A-F663-405F-964F-98E6789D0056}" type="presParOf" srcId="{1F39095C-7CAA-40A3-B197-A22D06C00C35}" destId="{00E18117-3FB8-419A-BD6C-5B1A27ADD19A}" srcOrd="0" destOrd="0" presId="urn:microsoft.com/office/officeart/2005/8/layout/bProcess4"/>
    <dgm:cxn modelId="{15A53A50-50CF-4B47-B025-E416CB6A45FF}" type="presParOf" srcId="{1F39095C-7CAA-40A3-B197-A22D06C00C35}" destId="{CE41F640-588B-4926-AD07-969D7088CA33}" srcOrd="1" destOrd="0" presId="urn:microsoft.com/office/officeart/2005/8/layout/bProcess4"/>
    <dgm:cxn modelId="{38249980-6CD1-42B7-850A-097D70C1DACD}" type="presParOf" srcId="{C9B19F38-04BC-4B4C-805D-F495AC4022A0}" destId="{7D5B1617-AA22-4499-9D8B-281C4EDFEEFA}" srcOrd="1" destOrd="0" presId="urn:microsoft.com/office/officeart/2005/8/layout/bProcess4"/>
    <dgm:cxn modelId="{0FB8C45F-698E-4D5F-B52F-28B4A9A55ED4}" type="presParOf" srcId="{C9B19F38-04BC-4B4C-805D-F495AC4022A0}" destId="{92AE3A26-C011-4EDC-A03B-AF65BAC15CD1}" srcOrd="2" destOrd="0" presId="urn:microsoft.com/office/officeart/2005/8/layout/bProcess4"/>
    <dgm:cxn modelId="{52ADA1C8-1FC0-4027-8095-480077E302A8}" type="presParOf" srcId="{92AE3A26-C011-4EDC-A03B-AF65BAC15CD1}" destId="{03864E04-DDCF-4A5E-8E2F-CB92B863F1AC}" srcOrd="0" destOrd="0" presId="urn:microsoft.com/office/officeart/2005/8/layout/bProcess4"/>
    <dgm:cxn modelId="{5E0AC5D2-95A1-4124-A93D-0EAE89882E54}" type="presParOf" srcId="{92AE3A26-C011-4EDC-A03B-AF65BAC15CD1}" destId="{1FEE95E1-9D20-4DEB-9226-433D93CAC500}" srcOrd="1" destOrd="0" presId="urn:microsoft.com/office/officeart/2005/8/layout/bProcess4"/>
    <dgm:cxn modelId="{91D24D0C-439E-48BB-B0EA-A247ED7EBF52}" type="presParOf" srcId="{C9B19F38-04BC-4B4C-805D-F495AC4022A0}" destId="{96550B8F-5CE3-4C75-A818-6FDCB9992E74}" srcOrd="3" destOrd="0" presId="urn:microsoft.com/office/officeart/2005/8/layout/bProcess4"/>
    <dgm:cxn modelId="{1B957CBE-7FC5-456C-AF1F-5E82702A9218}" type="presParOf" srcId="{C9B19F38-04BC-4B4C-805D-F495AC4022A0}" destId="{0A0927AA-464B-440A-B9DE-5A951F749C81}" srcOrd="4" destOrd="0" presId="urn:microsoft.com/office/officeart/2005/8/layout/bProcess4"/>
    <dgm:cxn modelId="{D1B75C14-C427-495F-AAAA-9A41EE7FF9A4}" type="presParOf" srcId="{0A0927AA-464B-440A-B9DE-5A951F749C81}" destId="{2509FD44-6625-491D-9FAB-C6DA3C1C1B24}" srcOrd="0" destOrd="0" presId="urn:microsoft.com/office/officeart/2005/8/layout/bProcess4"/>
    <dgm:cxn modelId="{023548B4-8D78-4690-AF70-E9F1C15A8147}" type="presParOf" srcId="{0A0927AA-464B-440A-B9DE-5A951F749C81}" destId="{AE2CBF24-26EB-45EA-9E9F-701BD7188CA7}" srcOrd="1" destOrd="0" presId="urn:microsoft.com/office/officeart/2005/8/layout/bProcess4"/>
    <dgm:cxn modelId="{1E46D528-F7FD-4CC2-936D-F706CFE21E31}" type="presParOf" srcId="{C9B19F38-04BC-4B4C-805D-F495AC4022A0}" destId="{25C8660B-2B0F-4AF8-B963-B9047E1B3DC3}" srcOrd="5" destOrd="0" presId="urn:microsoft.com/office/officeart/2005/8/layout/bProcess4"/>
    <dgm:cxn modelId="{638AD275-0A7E-4F22-B729-DFAF4C60D380}" type="presParOf" srcId="{C9B19F38-04BC-4B4C-805D-F495AC4022A0}" destId="{E8736384-BE98-457B-8FC0-D51F16B29450}" srcOrd="6" destOrd="0" presId="urn:microsoft.com/office/officeart/2005/8/layout/bProcess4"/>
    <dgm:cxn modelId="{78FD268F-9DEF-401E-9921-EF2028950DD8}" type="presParOf" srcId="{E8736384-BE98-457B-8FC0-D51F16B29450}" destId="{B579B6CA-1E3E-4491-985A-29816116AD65}" srcOrd="0" destOrd="0" presId="urn:microsoft.com/office/officeart/2005/8/layout/bProcess4"/>
    <dgm:cxn modelId="{4CCFB57B-75AD-4A6C-A7E4-6B9F3DB5424B}" type="presParOf" srcId="{E8736384-BE98-457B-8FC0-D51F16B29450}" destId="{CA14B7F2-6E68-4BE1-B687-283CDC7F6D8E}" srcOrd="1" destOrd="0" presId="urn:microsoft.com/office/officeart/2005/8/layout/bProcess4"/>
    <dgm:cxn modelId="{47C21893-66B7-4D4D-A4C1-02395E947AF8}" type="presParOf" srcId="{C9B19F38-04BC-4B4C-805D-F495AC4022A0}" destId="{081AA66D-1D18-4341-A082-F53CC13596E1}" srcOrd="7" destOrd="0" presId="urn:microsoft.com/office/officeart/2005/8/layout/bProcess4"/>
    <dgm:cxn modelId="{3181B2F6-6A3C-4F2C-972A-3320B402C43D}" type="presParOf" srcId="{C9B19F38-04BC-4B4C-805D-F495AC4022A0}" destId="{B7112EF9-0060-4EA8-B980-6916ED58C70E}" srcOrd="8" destOrd="0" presId="urn:microsoft.com/office/officeart/2005/8/layout/bProcess4"/>
    <dgm:cxn modelId="{1A530AB8-A75C-4A7C-9042-6B2055003FB0}" type="presParOf" srcId="{B7112EF9-0060-4EA8-B980-6916ED58C70E}" destId="{491BA4EB-E622-4431-91FF-AB3481457173}" srcOrd="0" destOrd="0" presId="urn:microsoft.com/office/officeart/2005/8/layout/bProcess4"/>
    <dgm:cxn modelId="{33B3C2C5-E37B-4C46-9BFC-FA624243D344}" type="presParOf" srcId="{B7112EF9-0060-4EA8-B980-6916ED58C70E}" destId="{5CDEE45B-6C19-4ADA-A969-AE9428639997}" srcOrd="1" destOrd="0" presId="urn:microsoft.com/office/officeart/2005/8/layout/bProcess4"/>
    <dgm:cxn modelId="{6708367E-5A5E-48B8-96CC-991AF482BA66}" type="presParOf" srcId="{C9B19F38-04BC-4B4C-805D-F495AC4022A0}" destId="{B54B2CB2-84CF-407A-96E1-E91C3C5FF0AF}" srcOrd="9" destOrd="0" presId="urn:microsoft.com/office/officeart/2005/8/layout/bProcess4"/>
    <dgm:cxn modelId="{A237B02A-C919-4FE0-BDD6-4CF774B02A1A}" type="presParOf" srcId="{C9B19F38-04BC-4B4C-805D-F495AC4022A0}" destId="{BB11AEE2-9BCD-4193-89F1-6F77267B350F}" srcOrd="10" destOrd="0" presId="urn:microsoft.com/office/officeart/2005/8/layout/bProcess4"/>
    <dgm:cxn modelId="{87766049-E7EC-4A2C-8109-87B5636CCB39}" type="presParOf" srcId="{BB11AEE2-9BCD-4193-89F1-6F77267B350F}" destId="{1D2809F9-FFE9-44D7-B2EE-0EAD4ADD1F31}" srcOrd="0" destOrd="0" presId="urn:microsoft.com/office/officeart/2005/8/layout/bProcess4"/>
    <dgm:cxn modelId="{DD0015EF-E2AB-443C-9EF5-F5B7A80C4EF5}" type="presParOf" srcId="{BB11AEE2-9BCD-4193-89F1-6F77267B350F}" destId="{952480BC-5497-4A52-A485-AC20F76D68F7}" srcOrd="1" destOrd="0" presId="urn:microsoft.com/office/officeart/2005/8/layout/bProcess4"/>
    <dgm:cxn modelId="{9C411C25-73EB-4A18-8DEE-E43E04DA7A88}" type="presParOf" srcId="{C9B19F38-04BC-4B4C-805D-F495AC4022A0}" destId="{60AA749E-D0E9-4CC3-8B53-6D1C8661F7A9}" srcOrd="11" destOrd="0" presId="urn:microsoft.com/office/officeart/2005/8/layout/bProcess4"/>
    <dgm:cxn modelId="{BC7BB128-FBEB-46D1-8602-935F2285DFCF}" type="presParOf" srcId="{C9B19F38-04BC-4B4C-805D-F495AC4022A0}" destId="{11612E28-2536-46E2-AE44-BD0C6E12DB2A}" srcOrd="12" destOrd="0" presId="urn:microsoft.com/office/officeart/2005/8/layout/bProcess4"/>
    <dgm:cxn modelId="{A0C29FED-E7BC-483E-9A9C-B7E42A96CE09}" type="presParOf" srcId="{11612E28-2536-46E2-AE44-BD0C6E12DB2A}" destId="{E1FC5419-9BCD-4691-99AF-6A09F89DA4FC}" srcOrd="0" destOrd="0" presId="urn:microsoft.com/office/officeart/2005/8/layout/bProcess4"/>
    <dgm:cxn modelId="{E13AEF0C-BBBB-40E0-9324-D4D8267D559E}" type="presParOf" srcId="{11612E28-2536-46E2-AE44-BD0C6E12DB2A}" destId="{1434B882-A867-4448-B52F-A1AC55A199FD}" srcOrd="1" destOrd="0" presId="urn:microsoft.com/office/officeart/2005/8/layout/bProcess4"/>
    <dgm:cxn modelId="{7FBDBCE5-8635-48BE-BAF0-4DF7D86ACFB9}" type="presParOf" srcId="{C9B19F38-04BC-4B4C-805D-F495AC4022A0}" destId="{1C97AFB5-B7CE-49A6-B57B-B4B407AD5FA0}" srcOrd="13" destOrd="0" presId="urn:microsoft.com/office/officeart/2005/8/layout/bProcess4"/>
    <dgm:cxn modelId="{5D98DC93-AA77-41D8-941C-E54BA29760B7}" type="presParOf" srcId="{C9B19F38-04BC-4B4C-805D-F495AC4022A0}" destId="{9A85552B-4D48-4F7A-A105-7CD048071CE9}" srcOrd="14" destOrd="0" presId="urn:microsoft.com/office/officeart/2005/8/layout/bProcess4"/>
    <dgm:cxn modelId="{6689AD9C-72DD-4627-831A-E8147B7D534D}" type="presParOf" srcId="{9A85552B-4D48-4F7A-A105-7CD048071CE9}" destId="{353D398F-7375-4D5F-98CB-644672BFCFD5}" srcOrd="0" destOrd="0" presId="urn:microsoft.com/office/officeart/2005/8/layout/bProcess4"/>
    <dgm:cxn modelId="{32515465-2CBB-428F-8468-16CA9192B842}" type="presParOf" srcId="{9A85552B-4D48-4F7A-A105-7CD048071CE9}" destId="{FE260E93-94E6-4662-AAEA-7D7D2E1BB4C7}" srcOrd="1" destOrd="0" presId="urn:microsoft.com/office/officeart/2005/8/layout/bProcess4"/>
    <dgm:cxn modelId="{9F9C0F30-1405-4A5B-9164-5EC7FB457BCF}" type="presParOf" srcId="{C9B19F38-04BC-4B4C-805D-F495AC4022A0}" destId="{D3C3A1E9-4301-46C1-96A2-9F4AA3A4E1B7}" srcOrd="15" destOrd="0" presId="urn:microsoft.com/office/officeart/2005/8/layout/bProcess4"/>
    <dgm:cxn modelId="{4B16B173-A0B6-486D-BC94-4551D3A8663A}" type="presParOf" srcId="{C9B19F38-04BC-4B4C-805D-F495AC4022A0}" destId="{8A2E983A-6B7B-42EF-8094-963A7D265CEA}" srcOrd="16" destOrd="0" presId="urn:microsoft.com/office/officeart/2005/8/layout/bProcess4"/>
    <dgm:cxn modelId="{71C6957F-DA2C-4335-966A-FD806105BEFA}" type="presParOf" srcId="{8A2E983A-6B7B-42EF-8094-963A7D265CEA}" destId="{75E20B1B-05BB-4477-BFB1-092EC17278F8}" srcOrd="0" destOrd="0" presId="urn:microsoft.com/office/officeart/2005/8/layout/bProcess4"/>
    <dgm:cxn modelId="{FA53E204-9FF8-4522-8F73-B41EC3BDD872}" type="presParOf" srcId="{8A2E983A-6B7B-42EF-8094-963A7D265CEA}" destId="{DEAE81D7-51D2-478E-821F-9B1085B72AC3}" srcOrd="1" destOrd="0" presId="urn:microsoft.com/office/officeart/2005/8/layout/bProcess4"/>
    <dgm:cxn modelId="{CC92FD20-46AB-46B3-8D9E-1D82C80E38F6}" type="presParOf" srcId="{C9B19F38-04BC-4B4C-805D-F495AC4022A0}" destId="{C3B59F2B-2340-4372-94D2-F92E6A17857C}" srcOrd="17" destOrd="0" presId="urn:microsoft.com/office/officeart/2005/8/layout/bProcess4"/>
    <dgm:cxn modelId="{1004E438-608E-4E55-A304-F37DD0187A67}" type="presParOf" srcId="{C9B19F38-04BC-4B4C-805D-F495AC4022A0}" destId="{7796F0B2-575D-44C4-AB75-21DE6E2F180B}" srcOrd="18" destOrd="0" presId="urn:microsoft.com/office/officeart/2005/8/layout/bProcess4"/>
    <dgm:cxn modelId="{14EB53E7-3D14-4827-8861-8DB4D3727E3E}" type="presParOf" srcId="{7796F0B2-575D-44C4-AB75-21DE6E2F180B}" destId="{F2BDC90B-C7DA-4755-A0AD-643373FC8B8E}" srcOrd="0" destOrd="0" presId="urn:microsoft.com/office/officeart/2005/8/layout/bProcess4"/>
    <dgm:cxn modelId="{B47FB645-E95F-4B70-8AB6-555116124E3E}" type="presParOf" srcId="{7796F0B2-575D-44C4-AB75-21DE6E2F180B}" destId="{95818C2F-BB9F-473E-BD74-A60760D22438}" srcOrd="1" destOrd="0" presId="urn:microsoft.com/office/officeart/2005/8/layout/bProcess4"/>
    <dgm:cxn modelId="{F38CB169-A3EA-4121-AE5A-EF0F7696F36A}" type="presParOf" srcId="{C9B19F38-04BC-4B4C-805D-F495AC4022A0}" destId="{EA8BD4E9-C15D-4C0B-A018-90F816396905}" srcOrd="19" destOrd="0" presId="urn:microsoft.com/office/officeart/2005/8/layout/bProcess4"/>
    <dgm:cxn modelId="{9EB1BA55-9DDD-4A99-B3A2-2500997A4BD4}" type="presParOf" srcId="{C9B19F38-04BC-4B4C-805D-F495AC4022A0}" destId="{502AFD81-FE5D-4001-896A-CD5395B4F483}" srcOrd="20" destOrd="0" presId="urn:microsoft.com/office/officeart/2005/8/layout/bProcess4"/>
    <dgm:cxn modelId="{14FD87D4-9A11-4042-A28F-82AE7873D164}" type="presParOf" srcId="{502AFD81-FE5D-4001-896A-CD5395B4F483}" destId="{39599C59-9467-4DBA-B2A6-43D47197E3FC}" srcOrd="0" destOrd="0" presId="urn:microsoft.com/office/officeart/2005/8/layout/bProcess4"/>
    <dgm:cxn modelId="{E21B7666-3560-4C22-80AC-B9B8BD978C58}" type="presParOf" srcId="{502AFD81-FE5D-4001-896A-CD5395B4F483}" destId="{4DDABB9E-6094-411E-A759-FBEA64EBA484}" srcOrd="1" destOrd="0" presId="urn:microsoft.com/office/officeart/2005/8/layout/bProcess4"/>
    <dgm:cxn modelId="{43309110-2A51-44D6-9D85-A545DF8D799C}" type="presParOf" srcId="{C9B19F38-04BC-4B4C-805D-F495AC4022A0}" destId="{B2CE080A-83C7-4BF5-BC50-2BA585A09B3C}" srcOrd="21" destOrd="0" presId="urn:microsoft.com/office/officeart/2005/8/layout/bProcess4"/>
    <dgm:cxn modelId="{C441CDA5-239F-4E82-851C-8E3C48AA24BD}" type="presParOf" srcId="{C9B19F38-04BC-4B4C-805D-F495AC4022A0}" destId="{88AD6136-BC9C-4110-BE90-B660ADA0DC83}" srcOrd="22" destOrd="0" presId="urn:microsoft.com/office/officeart/2005/8/layout/bProcess4"/>
    <dgm:cxn modelId="{F8F1D710-C240-42C1-AF54-7FA0653ABF26}" type="presParOf" srcId="{88AD6136-BC9C-4110-BE90-B660ADA0DC83}" destId="{BAC47F07-1D0E-4D53-8C93-70A2E9BC4E1D}" srcOrd="0" destOrd="0" presId="urn:microsoft.com/office/officeart/2005/8/layout/bProcess4"/>
    <dgm:cxn modelId="{5EC34DDC-688D-4299-8D17-28BBF5F501EE}" type="presParOf" srcId="{88AD6136-BC9C-4110-BE90-B660ADA0DC83}" destId="{76040640-05D7-4EF6-9B62-F24582B265A4}" srcOrd="1" destOrd="0" presId="urn:microsoft.com/office/officeart/2005/8/layout/bProcess4"/>
    <dgm:cxn modelId="{E4332EF5-1384-4B00-BF49-50E8D93C3CD9}" type="presParOf" srcId="{C9B19F38-04BC-4B4C-805D-F495AC4022A0}" destId="{BFC019AC-E23D-479D-AED5-22F3188B89C6}" srcOrd="23" destOrd="0" presId="urn:microsoft.com/office/officeart/2005/8/layout/bProcess4"/>
    <dgm:cxn modelId="{F3B20EEB-768F-43C7-8B3A-F6FE10F003CD}" type="presParOf" srcId="{C9B19F38-04BC-4B4C-805D-F495AC4022A0}" destId="{46836C8C-74EB-4758-BD77-EECEE589C0A1}" srcOrd="24" destOrd="0" presId="urn:microsoft.com/office/officeart/2005/8/layout/bProcess4"/>
    <dgm:cxn modelId="{F71B4D78-CBD5-4139-A305-A57CB6CEF503}" type="presParOf" srcId="{46836C8C-74EB-4758-BD77-EECEE589C0A1}" destId="{08A01708-B102-42A6-AF25-673ED2382611}" srcOrd="0" destOrd="0" presId="urn:microsoft.com/office/officeart/2005/8/layout/bProcess4"/>
    <dgm:cxn modelId="{6CCD0E2D-D5B2-4EEB-90A7-4B7EFD43DCC3}" type="presParOf" srcId="{46836C8C-74EB-4758-BD77-EECEE589C0A1}" destId="{EE909ADC-1A97-4D9F-94E9-8B77EAD82BC8}" srcOrd="1" destOrd="0" presId="urn:microsoft.com/office/officeart/2005/8/layout/bProcess4"/>
    <dgm:cxn modelId="{D1A3F88D-8A1B-48EB-A117-0A7E126629DB}" type="presParOf" srcId="{C9B19F38-04BC-4B4C-805D-F495AC4022A0}" destId="{431F5FED-035B-42D1-A90E-49179EFFE3E2}" srcOrd="25" destOrd="0" presId="urn:microsoft.com/office/officeart/2005/8/layout/bProcess4"/>
    <dgm:cxn modelId="{DFD23397-936E-4367-821B-A76328A82DA1}" type="presParOf" srcId="{C9B19F38-04BC-4B4C-805D-F495AC4022A0}" destId="{3B75541C-4E05-477B-A65B-1BC9DDBD7FE8}" srcOrd="26" destOrd="0" presId="urn:microsoft.com/office/officeart/2005/8/layout/bProcess4"/>
    <dgm:cxn modelId="{B2298426-338A-4C14-8572-9488AA6D42C2}" type="presParOf" srcId="{3B75541C-4E05-477B-A65B-1BC9DDBD7FE8}" destId="{8D48A405-04BF-45A5-A5AC-67AF50E7051D}" srcOrd="0" destOrd="0" presId="urn:microsoft.com/office/officeart/2005/8/layout/bProcess4"/>
    <dgm:cxn modelId="{9427B15B-9710-4A2F-856F-C9B98DF49B09}" type="presParOf" srcId="{3B75541C-4E05-477B-A65B-1BC9DDBD7FE8}" destId="{C78DDB99-9AC7-4944-A96C-63AE4A0A8AF3}"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B1617-AA22-4499-9D8B-281C4EDFEEFA}">
      <dsp:nvSpPr>
        <dsp:cNvPr id="0" name=""/>
        <dsp:cNvSpPr/>
      </dsp:nvSpPr>
      <dsp:spPr>
        <a:xfrm rot="5400000">
          <a:off x="1257216" y="758966"/>
          <a:ext cx="1184231" cy="142732"/>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41F640-588B-4926-AD07-969D7088CA33}">
      <dsp:nvSpPr>
        <dsp:cNvPr id="0" name=""/>
        <dsp:cNvSpPr/>
      </dsp:nvSpPr>
      <dsp:spPr>
        <a:xfrm>
          <a:off x="1529548" y="3056"/>
          <a:ext cx="1585912" cy="95154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solidFill>
                <a:schemeClr val="tx1"/>
              </a:solidFill>
            </a:rPr>
            <a:t>A mammal</a:t>
          </a:r>
        </a:p>
      </dsp:txBody>
      <dsp:txXfrm>
        <a:off x="1557418" y="30926"/>
        <a:ext cx="1530172" cy="895807"/>
      </dsp:txXfrm>
    </dsp:sp>
    <dsp:sp modelId="{96550B8F-5CE3-4C75-A818-6FDCB9992E74}">
      <dsp:nvSpPr>
        <dsp:cNvPr id="0" name=""/>
        <dsp:cNvSpPr/>
      </dsp:nvSpPr>
      <dsp:spPr>
        <a:xfrm rot="5400000">
          <a:off x="1257216" y="1948400"/>
          <a:ext cx="1184231" cy="142732"/>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EE95E1-9D20-4DEB-9226-433D93CAC500}">
      <dsp:nvSpPr>
        <dsp:cNvPr id="0" name=""/>
        <dsp:cNvSpPr/>
      </dsp:nvSpPr>
      <dsp:spPr>
        <a:xfrm>
          <a:off x="1529548" y="1192490"/>
          <a:ext cx="1585912" cy="95154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solidFill>
                <a:schemeClr val="tx1"/>
              </a:solidFill>
            </a:rPr>
            <a:t>Descended from a reptile</a:t>
          </a:r>
        </a:p>
      </dsp:txBody>
      <dsp:txXfrm>
        <a:off x="1557418" y="1220360"/>
        <a:ext cx="1530172" cy="895807"/>
      </dsp:txXfrm>
    </dsp:sp>
    <dsp:sp modelId="{25C8660B-2B0F-4AF8-B963-B9047E1B3DC3}">
      <dsp:nvSpPr>
        <dsp:cNvPr id="0" name=""/>
        <dsp:cNvSpPr/>
      </dsp:nvSpPr>
      <dsp:spPr>
        <a:xfrm rot="5400000">
          <a:off x="1257216" y="3137834"/>
          <a:ext cx="1184231" cy="142732"/>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2CBF24-26EB-45EA-9E9F-701BD7188CA7}">
      <dsp:nvSpPr>
        <dsp:cNvPr id="0" name=""/>
        <dsp:cNvSpPr/>
      </dsp:nvSpPr>
      <dsp:spPr>
        <a:xfrm>
          <a:off x="1529548" y="2381924"/>
          <a:ext cx="1585912" cy="95154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solidFill>
                <a:schemeClr val="tx1"/>
              </a:solidFill>
            </a:rPr>
            <a:t>And your parents</a:t>
          </a:r>
        </a:p>
      </dsp:txBody>
      <dsp:txXfrm>
        <a:off x="1557418" y="2409794"/>
        <a:ext cx="1530172" cy="895807"/>
      </dsp:txXfrm>
    </dsp:sp>
    <dsp:sp modelId="{081AA66D-1D18-4341-A082-F53CC13596E1}">
      <dsp:nvSpPr>
        <dsp:cNvPr id="0" name=""/>
        <dsp:cNvSpPr/>
      </dsp:nvSpPr>
      <dsp:spPr>
        <a:xfrm>
          <a:off x="1851933" y="3732552"/>
          <a:ext cx="2104060" cy="142732"/>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14B7F2-6E68-4BE1-B687-283CDC7F6D8E}">
      <dsp:nvSpPr>
        <dsp:cNvPr id="0" name=""/>
        <dsp:cNvSpPr/>
      </dsp:nvSpPr>
      <dsp:spPr>
        <a:xfrm>
          <a:off x="1529548" y="3571359"/>
          <a:ext cx="1585912" cy="95154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solidFill>
                <a:schemeClr val="tx1"/>
              </a:solidFill>
            </a:rPr>
            <a:t>Born at a point in history</a:t>
          </a:r>
        </a:p>
      </dsp:txBody>
      <dsp:txXfrm>
        <a:off x="1557418" y="3599229"/>
        <a:ext cx="1530172" cy="895807"/>
      </dsp:txXfrm>
    </dsp:sp>
    <dsp:sp modelId="{B54B2CB2-84CF-407A-96E1-E91C3C5FF0AF}">
      <dsp:nvSpPr>
        <dsp:cNvPr id="0" name=""/>
        <dsp:cNvSpPr/>
      </dsp:nvSpPr>
      <dsp:spPr>
        <a:xfrm rot="16200000">
          <a:off x="3366480" y="3137834"/>
          <a:ext cx="1184231" cy="142732"/>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DEE45B-6C19-4ADA-A969-AE9428639997}">
      <dsp:nvSpPr>
        <dsp:cNvPr id="0" name=""/>
        <dsp:cNvSpPr/>
      </dsp:nvSpPr>
      <dsp:spPr>
        <a:xfrm>
          <a:off x="3638811" y="3571359"/>
          <a:ext cx="1585912" cy="95154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solidFill>
                <a:schemeClr val="tx1"/>
              </a:solidFill>
            </a:rPr>
            <a:t>In a specific place</a:t>
          </a:r>
        </a:p>
      </dsp:txBody>
      <dsp:txXfrm>
        <a:off x="3666681" y="3599229"/>
        <a:ext cx="1530172" cy="895807"/>
      </dsp:txXfrm>
    </dsp:sp>
    <dsp:sp modelId="{60AA749E-D0E9-4CC3-8B53-6D1C8661F7A9}">
      <dsp:nvSpPr>
        <dsp:cNvPr id="0" name=""/>
        <dsp:cNvSpPr/>
      </dsp:nvSpPr>
      <dsp:spPr>
        <a:xfrm rot="16200000">
          <a:off x="3366480" y="1948400"/>
          <a:ext cx="1184231" cy="142732"/>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2480BC-5497-4A52-A485-AC20F76D68F7}">
      <dsp:nvSpPr>
        <dsp:cNvPr id="0" name=""/>
        <dsp:cNvSpPr/>
      </dsp:nvSpPr>
      <dsp:spPr>
        <a:xfrm>
          <a:off x="3638811" y="2381924"/>
          <a:ext cx="1585912" cy="95154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solidFill>
                <a:schemeClr val="tx1"/>
              </a:solidFill>
            </a:rPr>
            <a:t>And a culture</a:t>
          </a:r>
        </a:p>
      </dsp:txBody>
      <dsp:txXfrm>
        <a:off x="3666681" y="2409794"/>
        <a:ext cx="1530172" cy="895807"/>
      </dsp:txXfrm>
    </dsp:sp>
    <dsp:sp modelId="{1C97AFB5-B7CE-49A6-B57B-B4B407AD5FA0}">
      <dsp:nvSpPr>
        <dsp:cNvPr id="0" name=""/>
        <dsp:cNvSpPr/>
      </dsp:nvSpPr>
      <dsp:spPr>
        <a:xfrm rot="16200000">
          <a:off x="3366480" y="758966"/>
          <a:ext cx="1184231" cy="142732"/>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34B882-A867-4448-B52F-A1AC55A199FD}">
      <dsp:nvSpPr>
        <dsp:cNvPr id="0" name=""/>
        <dsp:cNvSpPr/>
      </dsp:nvSpPr>
      <dsp:spPr>
        <a:xfrm>
          <a:off x="3638811" y="1192490"/>
          <a:ext cx="1585912" cy="95154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solidFill>
                <a:schemeClr val="tx1"/>
              </a:solidFill>
            </a:rPr>
            <a:t>Your life’s journey so far</a:t>
          </a:r>
        </a:p>
      </dsp:txBody>
      <dsp:txXfrm>
        <a:off x="3666681" y="1220360"/>
        <a:ext cx="1530172" cy="895807"/>
      </dsp:txXfrm>
    </dsp:sp>
    <dsp:sp modelId="{D3C3A1E9-4301-46C1-96A2-9F4AA3A4E1B7}">
      <dsp:nvSpPr>
        <dsp:cNvPr id="0" name=""/>
        <dsp:cNvSpPr/>
      </dsp:nvSpPr>
      <dsp:spPr>
        <a:xfrm>
          <a:off x="3961197" y="164249"/>
          <a:ext cx="2104060" cy="142732"/>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260E93-94E6-4662-AAEA-7D7D2E1BB4C7}">
      <dsp:nvSpPr>
        <dsp:cNvPr id="0" name=""/>
        <dsp:cNvSpPr/>
      </dsp:nvSpPr>
      <dsp:spPr>
        <a:xfrm>
          <a:off x="3638811" y="3056"/>
          <a:ext cx="1585912" cy="95154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solidFill>
                <a:schemeClr val="tx1"/>
              </a:solidFill>
            </a:rPr>
            <a:t>Your </a:t>
          </a:r>
          <a:r>
            <a:rPr lang="en-AU" sz="1800" kern="1200" dirty="0" err="1">
              <a:solidFill>
                <a:schemeClr val="tx1"/>
              </a:solidFill>
            </a:rPr>
            <a:t>lifestage</a:t>
          </a:r>
          <a:endParaRPr lang="en-AU" sz="1800" kern="1200" dirty="0">
            <a:solidFill>
              <a:schemeClr val="tx1"/>
            </a:solidFill>
          </a:endParaRPr>
        </a:p>
      </dsp:txBody>
      <dsp:txXfrm>
        <a:off x="3666681" y="30926"/>
        <a:ext cx="1530172" cy="895807"/>
      </dsp:txXfrm>
    </dsp:sp>
    <dsp:sp modelId="{C3B59F2B-2340-4372-94D2-F92E6A17857C}">
      <dsp:nvSpPr>
        <dsp:cNvPr id="0" name=""/>
        <dsp:cNvSpPr/>
      </dsp:nvSpPr>
      <dsp:spPr>
        <a:xfrm rot="5400000">
          <a:off x="5475744" y="758966"/>
          <a:ext cx="1184231" cy="142732"/>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AE81D7-51D2-478E-821F-9B1085B72AC3}">
      <dsp:nvSpPr>
        <dsp:cNvPr id="0" name=""/>
        <dsp:cNvSpPr/>
      </dsp:nvSpPr>
      <dsp:spPr>
        <a:xfrm>
          <a:off x="5748075" y="3056"/>
          <a:ext cx="1585912" cy="95154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solidFill>
                <a:schemeClr val="tx1"/>
              </a:solidFill>
            </a:rPr>
            <a:t>Your lifestyle</a:t>
          </a:r>
        </a:p>
      </dsp:txBody>
      <dsp:txXfrm>
        <a:off x="5775945" y="30926"/>
        <a:ext cx="1530172" cy="895807"/>
      </dsp:txXfrm>
    </dsp:sp>
    <dsp:sp modelId="{EA8BD4E9-C15D-4C0B-A018-90F816396905}">
      <dsp:nvSpPr>
        <dsp:cNvPr id="0" name=""/>
        <dsp:cNvSpPr/>
      </dsp:nvSpPr>
      <dsp:spPr>
        <a:xfrm rot="5400000">
          <a:off x="5475744" y="1948400"/>
          <a:ext cx="1184231" cy="142732"/>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818C2F-BB9F-473E-BD74-A60760D22438}">
      <dsp:nvSpPr>
        <dsp:cNvPr id="0" name=""/>
        <dsp:cNvSpPr/>
      </dsp:nvSpPr>
      <dsp:spPr>
        <a:xfrm>
          <a:off x="5748075" y="1192490"/>
          <a:ext cx="1585912" cy="95154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solidFill>
                <a:schemeClr val="tx1"/>
              </a:solidFill>
            </a:rPr>
            <a:t>Your dreams &amp; aspirations</a:t>
          </a:r>
        </a:p>
      </dsp:txBody>
      <dsp:txXfrm>
        <a:off x="5775945" y="1220360"/>
        <a:ext cx="1530172" cy="895807"/>
      </dsp:txXfrm>
    </dsp:sp>
    <dsp:sp modelId="{B2CE080A-83C7-4BF5-BC50-2BA585A09B3C}">
      <dsp:nvSpPr>
        <dsp:cNvPr id="0" name=""/>
        <dsp:cNvSpPr/>
      </dsp:nvSpPr>
      <dsp:spPr>
        <a:xfrm rot="5400000">
          <a:off x="5475744" y="3137834"/>
          <a:ext cx="1184231" cy="142732"/>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DABB9E-6094-411E-A759-FBEA64EBA484}">
      <dsp:nvSpPr>
        <dsp:cNvPr id="0" name=""/>
        <dsp:cNvSpPr/>
      </dsp:nvSpPr>
      <dsp:spPr>
        <a:xfrm>
          <a:off x="5748075" y="2381924"/>
          <a:ext cx="1585912" cy="95154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solidFill>
                <a:schemeClr val="tx1"/>
              </a:solidFill>
            </a:rPr>
            <a:t>Your different roles</a:t>
          </a:r>
        </a:p>
      </dsp:txBody>
      <dsp:txXfrm>
        <a:off x="5775945" y="2409794"/>
        <a:ext cx="1530172" cy="895807"/>
      </dsp:txXfrm>
    </dsp:sp>
    <dsp:sp modelId="{BFC019AC-E23D-479D-AED5-22F3188B89C6}">
      <dsp:nvSpPr>
        <dsp:cNvPr id="0" name=""/>
        <dsp:cNvSpPr/>
      </dsp:nvSpPr>
      <dsp:spPr>
        <a:xfrm>
          <a:off x="6070461" y="3732552"/>
          <a:ext cx="2104060" cy="142732"/>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040640-05D7-4EF6-9B62-F24582B265A4}">
      <dsp:nvSpPr>
        <dsp:cNvPr id="0" name=""/>
        <dsp:cNvSpPr/>
      </dsp:nvSpPr>
      <dsp:spPr>
        <a:xfrm>
          <a:off x="5748075" y="3571359"/>
          <a:ext cx="1585912" cy="95154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b="0" kern="1200" dirty="0">
              <a:solidFill>
                <a:schemeClr val="tx1"/>
              </a:solidFill>
            </a:rPr>
            <a:t>Your journey need</a:t>
          </a:r>
        </a:p>
      </dsp:txBody>
      <dsp:txXfrm>
        <a:off x="5775945" y="3599229"/>
        <a:ext cx="1530172" cy="895807"/>
      </dsp:txXfrm>
    </dsp:sp>
    <dsp:sp modelId="{431F5FED-035B-42D1-A90E-49179EFFE3E2}">
      <dsp:nvSpPr>
        <dsp:cNvPr id="0" name=""/>
        <dsp:cNvSpPr/>
      </dsp:nvSpPr>
      <dsp:spPr>
        <a:xfrm rot="16200000">
          <a:off x="7585007" y="3137834"/>
          <a:ext cx="1184231" cy="142732"/>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909ADC-1A97-4D9F-94E9-8B77EAD82BC8}">
      <dsp:nvSpPr>
        <dsp:cNvPr id="0" name=""/>
        <dsp:cNvSpPr/>
      </dsp:nvSpPr>
      <dsp:spPr>
        <a:xfrm>
          <a:off x="7857339" y="3571359"/>
          <a:ext cx="1585912" cy="95154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solidFill>
                <a:schemeClr val="tx1"/>
              </a:solidFill>
            </a:rPr>
            <a:t>Your day so far</a:t>
          </a:r>
        </a:p>
      </dsp:txBody>
      <dsp:txXfrm>
        <a:off x="7885209" y="3599229"/>
        <a:ext cx="1530172" cy="895807"/>
      </dsp:txXfrm>
    </dsp:sp>
    <dsp:sp modelId="{C78DDB99-9AC7-4944-A96C-63AE4A0A8AF3}">
      <dsp:nvSpPr>
        <dsp:cNvPr id="0" name=""/>
        <dsp:cNvSpPr/>
      </dsp:nvSpPr>
      <dsp:spPr>
        <a:xfrm>
          <a:off x="7857339" y="2381924"/>
          <a:ext cx="1585912" cy="95154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b="0" kern="1200" dirty="0">
              <a:solidFill>
                <a:schemeClr val="tx1"/>
              </a:solidFill>
            </a:rPr>
            <a:t>The context of your decision</a:t>
          </a:r>
        </a:p>
      </dsp:txBody>
      <dsp:txXfrm>
        <a:off x="7885209" y="2409794"/>
        <a:ext cx="1530172" cy="89580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9D2B52-F18B-C440-B9E2-8682CE914034}" type="datetimeFigureOut">
              <a:rPr lang="en-US" smtClean="0"/>
              <a:pPr/>
              <a:t>4/13/21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D6A089-E01E-2044-ACD4-4C0FF06BA50A}" type="slidenum">
              <a:rPr lang="en-US" smtClean="0"/>
              <a:pPr/>
              <a:t>‹#›</a:t>
            </a:fld>
            <a:endParaRPr lang="en-US"/>
          </a:p>
        </p:txBody>
      </p:sp>
    </p:spTree>
    <p:extLst>
      <p:ext uri="{BB962C8B-B14F-4D97-AF65-F5344CB8AC3E}">
        <p14:creationId xmlns:p14="http://schemas.microsoft.com/office/powerpoint/2010/main" val="1645090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0426A8-D271-409B-8FAD-90219F34D87E}" type="datetimeFigureOut">
              <a:rPr lang="en-AU" smtClean="0"/>
              <a:pPr/>
              <a:t>13/4/21</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80125E-4EEF-49ED-8A26-09966E04D69F}" type="slidenum">
              <a:rPr lang="en-AU" smtClean="0"/>
              <a:pPr/>
              <a:t>‹#›</a:t>
            </a:fld>
            <a:endParaRPr lang="en-AU"/>
          </a:p>
        </p:txBody>
      </p:sp>
    </p:spTree>
    <p:extLst>
      <p:ext uri="{BB962C8B-B14F-4D97-AF65-F5344CB8AC3E}">
        <p14:creationId xmlns:p14="http://schemas.microsoft.com/office/powerpoint/2010/main" val="4285129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b725ad8430_0_21:notes"/>
          <p:cNvSpPr txBox="1">
            <a:spLocks noGrp="1"/>
          </p:cNvSpPr>
          <p:nvPr>
            <p:ph type="body" idx="1"/>
          </p:nvPr>
        </p:nvSpPr>
        <p:spPr>
          <a:xfrm>
            <a:off x="709930" y="4856163"/>
            <a:ext cx="5679300" cy="4600500"/>
          </a:xfrm>
          <a:prstGeom prst="rect">
            <a:avLst/>
          </a:prstGeom>
        </p:spPr>
        <p:txBody>
          <a:bodyPr spcFirstLastPara="1" wrap="square" lIns="98975" tIns="49475" rIns="98975" bIns="49475" anchor="t" anchorCtr="0">
            <a:noAutofit/>
          </a:bodyPr>
          <a:lstStyle/>
          <a:p>
            <a:pPr marL="0" lvl="0" indent="0" algn="l" rtl="0">
              <a:spcBef>
                <a:spcPts val="0"/>
              </a:spcBef>
              <a:spcAft>
                <a:spcPts val="0"/>
              </a:spcAft>
              <a:buNone/>
            </a:pPr>
            <a:endParaRPr/>
          </a:p>
        </p:txBody>
      </p:sp>
      <p:sp>
        <p:nvSpPr>
          <p:cNvPr id="78" name="Google Shape;78;gb725ad8430_0_21:notes"/>
          <p:cNvSpPr>
            <a:spLocks noGrp="1" noRot="1" noChangeAspect="1"/>
          </p:cNvSpPr>
          <p:nvPr>
            <p:ph type="sldImg" idx="2"/>
          </p:nvPr>
        </p:nvSpPr>
        <p:spPr>
          <a:xfrm>
            <a:off x="142875" y="766763"/>
            <a:ext cx="6813550" cy="3833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b245e3b5b0_0_30:notes"/>
          <p:cNvSpPr txBox="1">
            <a:spLocks noGrp="1"/>
          </p:cNvSpPr>
          <p:nvPr>
            <p:ph type="body" idx="1"/>
          </p:nvPr>
        </p:nvSpPr>
        <p:spPr>
          <a:xfrm>
            <a:off x="709930" y="4856163"/>
            <a:ext cx="5679300" cy="4600500"/>
          </a:xfrm>
          <a:prstGeom prst="rect">
            <a:avLst/>
          </a:prstGeom>
        </p:spPr>
        <p:txBody>
          <a:bodyPr spcFirstLastPara="1" wrap="square" lIns="98975" tIns="49475" rIns="98975" bIns="49475" anchor="t" anchorCtr="0">
            <a:noAutofit/>
          </a:bodyPr>
          <a:lstStyle/>
          <a:p>
            <a:pPr marL="0" lvl="0" indent="0" algn="l" rtl="0">
              <a:spcBef>
                <a:spcPts val="0"/>
              </a:spcBef>
              <a:spcAft>
                <a:spcPts val="0"/>
              </a:spcAft>
              <a:buNone/>
            </a:pPr>
            <a:endParaRPr/>
          </a:p>
        </p:txBody>
      </p:sp>
      <p:sp>
        <p:nvSpPr>
          <p:cNvPr id="164" name="Google Shape;164;gb245e3b5b0_0_30:notes"/>
          <p:cNvSpPr>
            <a:spLocks noGrp="1" noRot="1" noChangeAspect="1"/>
          </p:cNvSpPr>
          <p:nvPr>
            <p:ph type="sldImg" idx="2"/>
          </p:nvPr>
        </p:nvSpPr>
        <p:spPr>
          <a:xfrm>
            <a:off x="142875" y="766763"/>
            <a:ext cx="6813550" cy="3833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1" name="Picture 20" descr="MyTravelResearch_Logo_Transparen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12000" y="215800"/>
            <a:ext cx="4876800" cy="1155801"/>
          </a:xfrm>
          <a:prstGeom prst="rect">
            <a:avLst/>
          </a:prstGeom>
        </p:spPr>
      </p:pic>
      <p:sp>
        <p:nvSpPr>
          <p:cNvPr id="22" name="Rectangle 21"/>
          <p:cNvSpPr/>
          <p:nvPr userDrawn="1"/>
        </p:nvSpPr>
        <p:spPr>
          <a:xfrm>
            <a:off x="0" y="1447800"/>
            <a:ext cx="12192000" cy="5410200"/>
          </a:xfrm>
          <a:prstGeom prst="rect">
            <a:avLst/>
          </a:prstGeom>
          <a:solidFill>
            <a:srgbClr val="F2B60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11200" y="2130426"/>
            <a:ext cx="10363200" cy="612775"/>
          </a:xfrm>
          <a:prstGeom prst="rect">
            <a:avLst/>
          </a:prstGeom>
        </p:spPr>
        <p:txBody>
          <a:bodyPr/>
          <a:lstStyle>
            <a:lvl1pPr algn="l">
              <a:defRPr sz="3200" baseline="0"/>
            </a:lvl1pPr>
          </a:lstStyle>
          <a:p>
            <a:r>
              <a:rPr lang="en-AU" dirty="0"/>
              <a:t>Click to enter report title</a:t>
            </a:r>
            <a:endParaRPr lang="en-US" dirty="0"/>
          </a:p>
        </p:txBody>
      </p:sp>
      <p:sp>
        <p:nvSpPr>
          <p:cNvPr id="3" name="Subtitle 2"/>
          <p:cNvSpPr>
            <a:spLocks noGrp="1"/>
          </p:cNvSpPr>
          <p:nvPr>
            <p:ph type="subTitle" idx="1" hasCustomPrompt="1"/>
          </p:nvPr>
        </p:nvSpPr>
        <p:spPr>
          <a:xfrm>
            <a:off x="1956653" y="4267200"/>
            <a:ext cx="8331200" cy="381000"/>
          </a:xfrm>
          <a:prstGeom prst="rect">
            <a:avLst/>
          </a:prstGeom>
        </p:spPr>
        <p:txBody>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client name</a:t>
            </a:r>
            <a:endParaRPr lang="en-US" dirty="0"/>
          </a:p>
        </p:txBody>
      </p:sp>
      <p:sp>
        <p:nvSpPr>
          <p:cNvPr id="7" name="TextBox 6"/>
          <p:cNvSpPr txBox="1"/>
          <p:nvPr userDrawn="1"/>
        </p:nvSpPr>
        <p:spPr>
          <a:xfrm>
            <a:off x="711200" y="6153090"/>
            <a:ext cx="10769600" cy="400110"/>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000" b="1" dirty="0"/>
              <a:t>Disclaimer: </a:t>
            </a:r>
            <a:r>
              <a:rPr lang="en-US" sz="1000" dirty="0"/>
              <a:t>If you have any disclaimer or notes you want to place here,</a:t>
            </a:r>
            <a:r>
              <a:rPr lang="en-US" sz="1000" baseline="0" dirty="0"/>
              <a:t> please go into the Master Slide and edit the text at the bottom of the flyer pages. </a:t>
            </a:r>
          </a:p>
          <a:p>
            <a:pPr marL="0" marR="0" indent="0" algn="l" defTabSz="914400" rtl="0" eaLnBrk="1" fontAlgn="base" latinLnBrk="0" hangingPunct="1">
              <a:lnSpc>
                <a:spcPct val="100000"/>
              </a:lnSpc>
              <a:spcBef>
                <a:spcPct val="0"/>
              </a:spcBef>
              <a:spcAft>
                <a:spcPct val="0"/>
              </a:spcAft>
              <a:buClrTx/>
              <a:buSzTx/>
              <a:buFontTx/>
              <a:buNone/>
              <a:tabLst/>
              <a:defRPr/>
            </a:pPr>
            <a:r>
              <a:rPr lang="en-US" sz="1000" baseline="0" dirty="0"/>
              <a:t>© </a:t>
            </a:r>
            <a:r>
              <a:rPr lang="en-US" sz="1000" baseline="0" dirty="0" err="1"/>
              <a:t>MyTravelResearch.com</a:t>
            </a:r>
            <a:r>
              <a:rPr lang="en-US" sz="1000" baseline="0" dirty="0"/>
              <a:t>® 2014</a:t>
            </a:r>
            <a:endParaRPr lang="en-US" sz="1000" dirty="0"/>
          </a:p>
        </p:txBody>
      </p:sp>
      <p:sp>
        <p:nvSpPr>
          <p:cNvPr id="8" name="TextBox 7"/>
          <p:cNvSpPr txBox="1"/>
          <p:nvPr userDrawn="1"/>
        </p:nvSpPr>
        <p:spPr>
          <a:xfrm>
            <a:off x="711200" y="4267200"/>
            <a:ext cx="1219200" cy="400110"/>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2000" b="1" dirty="0"/>
              <a:t>Client:</a:t>
            </a:r>
            <a:endParaRPr lang="en-US" sz="2000" dirty="0"/>
          </a:p>
        </p:txBody>
      </p:sp>
      <p:sp>
        <p:nvSpPr>
          <p:cNvPr id="9" name="TextBox 8"/>
          <p:cNvSpPr txBox="1"/>
          <p:nvPr userDrawn="1"/>
        </p:nvSpPr>
        <p:spPr>
          <a:xfrm>
            <a:off x="711200" y="4705290"/>
            <a:ext cx="2946400" cy="400110"/>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2000" b="1" dirty="0"/>
              <a:t>Prepared by:</a:t>
            </a:r>
            <a:endParaRPr lang="en-US" sz="2000" dirty="0"/>
          </a:p>
        </p:txBody>
      </p:sp>
      <p:sp>
        <p:nvSpPr>
          <p:cNvPr id="12" name="Text Placeholder 11"/>
          <p:cNvSpPr>
            <a:spLocks noGrp="1"/>
          </p:cNvSpPr>
          <p:nvPr>
            <p:ph type="body" sz="quarter" idx="10" hasCustomPrompt="1"/>
          </p:nvPr>
        </p:nvSpPr>
        <p:spPr>
          <a:xfrm>
            <a:off x="2880767" y="4705290"/>
            <a:ext cx="5588000" cy="381000"/>
          </a:xfrm>
          <a:prstGeom prst="rect">
            <a:avLst/>
          </a:prstGeom>
        </p:spPr>
        <p:txBody>
          <a:bodyPr vert="horz"/>
          <a:lstStyle>
            <a:lvl1pPr marL="0" indent="0">
              <a:buNone/>
              <a:defRPr sz="2000" baseline="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AU" dirty="0"/>
              <a:t>Click to enter name</a:t>
            </a:r>
            <a:endParaRPr lang="en-US" dirty="0"/>
          </a:p>
        </p:txBody>
      </p:sp>
      <p:sp>
        <p:nvSpPr>
          <p:cNvPr id="15" name="TextBox 14"/>
          <p:cNvSpPr txBox="1"/>
          <p:nvPr userDrawn="1"/>
        </p:nvSpPr>
        <p:spPr>
          <a:xfrm>
            <a:off x="711200" y="5162490"/>
            <a:ext cx="1219200" cy="400110"/>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2000" b="1" dirty="0"/>
              <a:t>Date:</a:t>
            </a:r>
            <a:endParaRPr lang="en-US" sz="2000" dirty="0"/>
          </a:p>
        </p:txBody>
      </p:sp>
      <p:sp>
        <p:nvSpPr>
          <p:cNvPr id="18" name="Text Placeholder 17"/>
          <p:cNvSpPr>
            <a:spLocks noGrp="1"/>
          </p:cNvSpPr>
          <p:nvPr>
            <p:ph type="body" sz="quarter" idx="11" hasCustomPrompt="1"/>
          </p:nvPr>
        </p:nvSpPr>
        <p:spPr>
          <a:xfrm>
            <a:off x="1828800" y="5161910"/>
            <a:ext cx="3556000" cy="400690"/>
          </a:xfrm>
          <a:prstGeom prst="rect">
            <a:avLst/>
          </a:prstGeom>
        </p:spPr>
        <p:txBody>
          <a:bodyPr vert="horz"/>
          <a:lstStyle>
            <a:lvl1pPr marL="0" indent="0">
              <a:buNone/>
              <a:defRPr sz="2000" baseline="0"/>
            </a:lvl1pPr>
            <a:lvl2pPr>
              <a:defRPr sz="2000"/>
            </a:lvl2pPr>
            <a:lvl3pPr>
              <a:defRPr sz="2000"/>
            </a:lvl3pPr>
            <a:lvl4pPr>
              <a:defRPr sz="2000"/>
            </a:lvl4pPr>
            <a:lvl5pPr>
              <a:defRPr sz="2000"/>
            </a:lvl5pPr>
          </a:lstStyle>
          <a:p>
            <a:pPr lvl="0"/>
            <a:r>
              <a:rPr lang="en-AU" dirty="0"/>
              <a:t>Click to enter date</a:t>
            </a:r>
            <a:endParaRPr lang="en-US" dirty="0"/>
          </a:p>
        </p:txBody>
      </p:sp>
    </p:spTree>
    <p:extLst>
      <p:ext uri="{BB962C8B-B14F-4D97-AF65-F5344CB8AC3E}">
        <p14:creationId xmlns:p14="http://schemas.microsoft.com/office/powerpoint/2010/main" val="380651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5" name="TextBox 4"/>
          <p:cNvSpPr txBox="1"/>
          <p:nvPr userDrawn="1"/>
        </p:nvSpPr>
        <p:spPr>
          <a:xfrm>
            <a:off x="1219200" y="4648200"/>
            <a:ext cx="9855200" cy="1077218"/>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sz="1600" b="1" dirty="0"/>
              <a:t>Disclaimer: </a:t>
            </a:r>
            <a:r>
              <a:rPr lang="en-US" sz="1600" dirty="0"/>
              <a:t>If you have any disclaimer or notes you want to place here,</a:t>
            </a:r>
            <a:r>
              <a:rPr lang="en-US" sz="1600" baseline="0" dirty="0"/>
              <a:t> </a:t>
            </a:r>
            <a:br>
              <a:rPr lang="en-US" sz="1600" baseline="0" dirty="0"/>
            </a:br>
            <a:r>
              <a:rPr lang="en-US" sz="1600" baseline="0" dirty="0"/>
              <a:t>please go into the Master Slide and edit the text.</a:t>
            </a:r>
          </a:p>
          <a:p>
            <a:pPr marL="0" marR="0" indent="0" algn="ctr" defTabSz="914400" rtl="0" eaLnBrk="1" fontAlgn="base" latinLnBrk="0" hangingPunct="1">
              <a:lnSpc>
                <a:spcPct val="100000"/>
              </a:lnSpc>
              <a:spcBef>
                <a:spcPct val="0"/>
              </a:spcBef>
              <a:spcAft>
                <a:spcPct val="0"/>
              </a:spcAft>
              <a:buClrTx/>
              <a:buSzTx/>
              <a:buFontTx/>
              <a:buNone/>
              <a:tabLst/>
              <a:defRPr/>
            </a:pPr>
            <a:endParaRPr lang="en-US" sz="1600" baseline="0" dirty="0"/>
          </a:p>
          <a:p>
            <a:pPr marL="0" marR="0" indent="0" algn="ctr" defTabSz="914400" rtl="0" eaLnBrk="1" fontAlgn="base" latinLnBrk="0" hangingPunct="1">
              <a:lnSpc>
                <a:spcPct val="100000"/>
              </a:lnSpc>
              <a:spcBef>
                <a:spcPct val="0"/>
              </a:spcBef>
              <a:spcAft>
                <a:spcPct val="0"/>
              </a:spcAft>
              <a:buClrTx/>
              <a:buSzTx/>
              <a:buFontTx/>
              <a:buNone/>
              <a:tabLst/>
              <a:defRPr/>
            </a:pPr>
            <a:r>
              <a:rPr lang="en-US" sz="1600" baseline="0" dirty="0"/>
              <a:t>© </a:t>
            </a:r>
            <a:r>
              <a:rPr lang="en-US" sz="1600" baseline="0" dirty="0" err="1"/>
              <a:t>MyTravelResearch.com</a:t>
            </a:r>
            <a:r>
              <a:rPr lang="en-US" sz="1600" baseline="0" dirty="0"/>
              <a:t>® 2014</a:t>
            </a:r>
            <a:endParaRPr lang="en-US" sz="1600" dirty="0"/>
          </a:p>
        </p:txBody>
      </p:sp>
      <p:pic>
        <p:nvPicPr>
          <p:cNvPr id="6" name="Picture 5" descr="MyTravelResearch_Logo_Transparen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32000" y="1981200"/>
            <a:ext cx="7823200" cy="1854098"/>
          </a:xfrm>
          <a:prstGeom prst="rect">
            <a:avLst/>
          </a:prstGeom>
        </p:spPr>
      </p:pic>
    </p:spTree>
    <p:extLst>
      <p:ext uri="{BB962C8B-B14F-4D97-AF65-F5344CB8AC3E}">
        <p14:creationId xmlns:p14="http://schemas.microsoft.com/office/powerpoint/2010/main" val="487720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0" y="136525"/>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7" name="Text Placeholder 6">
            <a:extLst>
              <a:ext uri="{FF2B5EF4-FFF2-40B4-BE49-F238E27FC236}">
                <a16:creationId xmlns:a16="http://schemas.microsoft.com/office/drawing/2014/main" id="{E4DAD220-8CE3-4FF4-957A-1E24442C6565}"/>
              </a:ext>
            </a:extLst>
          </p:cNvPr>
          <p:cNvSpPr>
            <a:spLocks noGrp="1"/>
          </p:cNvSpPr>
          <p:nvPr>
            <p:ph type="body" sz="quarter" idx="14"/>
          </p:nvPr>
        </p:nvSpPr>
        <p:spPr>
          <a:xfrm>
            <a:off x="1587500" y="4022725"/>
            <a:ext cx="10033000" cy="1236236"/>
          </a:xfrm>
          <a:solidFill>
            <a:schemeClr val="tx1">
              <a:alpha val="68000"/>
            </a:schemeClr>
          </a:solidFill>
        </p:spPr>
        <p:txBody>
          <a:bodyPr lIns="274320" tIns="274320" rIns="274320" bIns="274320" anchor="ctr">
            <a:spAutoFit/>
          </a:bodyPr>
          <a:lstStyle>
            <a:lvl1pPr marL="0" indent="0">
              <a:lnSpc>
                <a:spcPct val="100000"/>
              </a:lnSpc>
              <a:buNone/>
              <a:defRPr sz="1800" b="0">
                <a:solidFill>
                  <a:schemeClr val="bg1"/>
                </a:solidFill>
              </a:defRPr>
            </a:lvl1pPr>
          </a:lstStyle>
          <a:p>
            <a:pPr lvl="0"/>
            <a:r>
              <a:rPr lang="en-US"/>
              <a:t>Edit Master text styles</a:t>
            </a:r>
          </a:p>
          <a:p>
            <a:pPr lvl="1"/>
            <a:r>
              <a:rPr lang="en-US"/>
              <a:t>Second level</a:t>
            </a:r>
          </a:p>
        </p:txBody>
      </p:sp>
      <p:sp>
        <p:nvSpPr>
          <p:cNvPr id="8" name="Text Placeholder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0" y="3269342"/>
            <a:ext cx="1155366" cy="2576090"/>
          </a:xfrm>
          <a:noFill/>
        </p:spPr>
        <p:txBody>
          <a:bodyPr wrap="square" lIns="182880" tIns="182880" rIns="182880" bIns="9144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a:r>
              <a:rPr lang="en-US" dirty="0"/>
              <a:t>“</a:t>
            </a:r>
          </a:p>
        </p:txBody>
      </p:sp>
      <p:sp>
        <p:nvSpPr>
          <p:cNvPr id="9" name="Frame 8">
            <a:extLst>
              <a:ext uri="{FF2B5EF4-FFF2-40B4-BE49-F238E27FC236}">
                <a16:creationId xmlns:a16="http://schemas.microsoft.com/office/drawing/2014/main" id="{0283712C-6C33-4303-985C-6493AAFAF40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2" name="Title 1">
            <a:extLst>
              <a:ext uri="{FF2B5EF4-FFF2-40B4-BE49-F238E27FC236}">
                <a16:creationId xmlns:a16="http://schemas.microsoft.com/office/drawing/2014/main" id="{50E81040-AE93-4763-96F3-062F0F2D8F1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5841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descr="shutterstock_53294923.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12192000" cy="3967377"/>
          </a:xfrm>
          <a:prstGeom prst="rect">
            <a:avLst/>
          </a:prstGeom>
        </p:spPr>
      </p:pic>
      <p:sp>
        <p:nvSpPr>
          <p:cNvPr id="2" name="Title 1"/>
          <p:cNvSpPr>
            <a:spLocks noGrp="1"/>
          </p:cNvSpPr>
          <p:nvPr>
            <p:ph type="ctrTitle" hasCustomPrompt="1"/>
          </p:nvPr>
        </p:nvSpPr>
        <p:spPr>
          <a:xfrm>
            <a:off x="508000" y="4228401"/>
            <a:ext cx="10363200" cy="612775"/>
          </a:xfrm>
          <a:prstGeom prst="rect">
            <a:avLst/>
          </a:prstGeom>
        </p:spPr>
        <p:txBody>
          <a:bodyPr/>
          <a:lstStyle>
            <a:lvl1pPr algn="l">
              <a:defRPr sz="2800" b="1" baseline="0">
                <a:solidFill>
                  <a:srgbClr val="F2B605"/>
                </a:solidFill>
              </a:defRPr>
            </a:lvl1pPr>
          </a:lstStyle>
          <a:p>
            <a:r>
              <a:rPr lang="en-AU" dirty="0"/>
              <a:t>Click to enter report title</a:t>
            </a:r>
            <a:endParaRPr lang="en-US" dirty="0"/>
          </a:p>
        </p:txBody>
      </p:sp>
      <p:sp>
        <p:nvSpPr>
          <p:cNvPr id="3" name="Subtitle 2"/>
          <p:cNvSpPr>
            <a:spLocks noGrp="1"/>
          </p:cNvSpPr>
          <p:nvPr>
            <p:ph type="subTitle" idx="1" hasCustomPrompt="1"/>
          </p:nvPr>
        </p:nvSpPr>
        <p:spPr>
          <a:xfrm>
            <a:off x="2085280" y="4914200"/>
            <a:ext cx="8331200" cy="381000"/>
          </a:xfrm>
          <a:prstGeom prst="rect">
            <a:avLst/>
          </a:prstGeom>
        </p:spPr>
        <p:txBody>
          <a:bodyPr/>
          <a:lstStyle>
            <a:lvl1pPr marL="0" indent="0" algn="l">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client name</a:t>
            </a:r>
            <a:endParaRPr lang="en-US" dirty="0"/>
          </a:p>
        </p:txBody>
      </p:sp>
      <p:sp>
        <p:nvSpPr>
          <p:cNvPr id="7" name="TextBox 6"/>
          <p:cNvSpPr txBox="1"/>
          <p:nvPr userDrawn="1"/>
        </p:nvSpPr>
        <p:spPr>
          <a:xfrm>
            <a:off x="503495" y="6309320"/>
            <a:ext cx="10769600" cy="400110"/>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000" b="1" dirty="0"/>
              <a:t>Disclaimer: </a:t>
            </a:r>
            <a:r>
              <a:rPr lang="en-US" sz="1000" dirty="0"/>
              <a:t>Materials provided for the purpose of the webinar – may not be suitable for other purposes.  Check with the lead author before use  </a:t>
            </a:r>
            <a:endParaRPr lang="en-US" sz="1000" baseline="0" dirty="0"/>
          </a:p>
          <a:p>
            <a:pPr marL="0" marR="0" indent="0" algn="l" defTabSz="914400" rtl="0" eaLnBrk="1" fontAlgn="base" latinLnBrk="0" hangingPunct="1">
              <a:lnSpc>
                <a:spcPct val="100000"/>
              </a:lnSpc>
              <a:spcBef>
                <a:spcPct val="0"/>
              </a:spcBef>
              <a:spcAft>
                <a:spcPct val="0"/>
              </a:spcAft>
              <a:buClrTx/>
              <a:buSzTx/>
              <a:buFontTx/>
              <a:buNone/>
              <a:tabLst/>
              <a:defRPr/>
            </a:pPr>
            <a:r>
              <a:rPr lang="en-US" sz="1000" baseline="0" dirty="0"/>
              <a:t>© MyTravelResearch.com® 2021</a:t>
            </a:r>
            <a:endParaRPr lang="en-US" sz="1000" dirty="0"/>
          </a:p>
        </p:txBody>
      </p:sp>
      <p:sp>
        <p:nvSpPr>
          <p:cNvPr id="8" name="TextBox 7"/>
          <p:cNvSpPr txBox="1"/>
          <p:nvPr userDrawn="1"/>
        </p:nvSpPr>
        <p:spPr>
          <a:xfrm>
            <a:off x="508000" y="4914200"/>
            <a:ext cx="1219200" cy="369332"/>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800" b="1" dirty="0">
                <a:solidFill>
                  <a:srgbClr val="F2B605"/>
                </a:solidFill>
              </a:rPr>
              <a:t>Client:</a:t>
            </a:r>
            <a:endParaRPr lang="en-US" sz="1800" dirty="0">
              <a:solidFill>
                <a:srgbClr val="F2B605"/>
              </a:solidFill>
            </a:endParaRPr>
          </a:p>
        </p:txBody>
      </p:sp>
      <p:pic>
        <p:nvPicPr>
          <p:cNvPr id="6" name="Picture 5" descr="A picture containing water, outdoor, person, people&#10;&#10;Description automatically generated">
            <a:extLst>
              <a:ext uri="{FF2B5EF4-FFF2-40B4-BE49-F238E27FC236}">
                <a16:creationId xmlns:a16="http://schemas.microsoft.com/office/drawing/2014/main" id="{DDF51576-F799-4A5A-AC24-5A1141EA6B2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5886"/>
          <a:stretch/>
        </p:blipFill>
        <p:spPr>
          <a:xfrm>
            <a:off x="-19020" y="-2763036"/>
            <a:ext cx="12230039" cy="6778118"/>
          </a:xfrm>
          <a:prstGeom prst="rect">
            <a:avLst/>
          </a:prstGeom>
        </p:spPr>
      </p:pic>
      <p:sp>
        <p:nvSpPr>
          <p:cNvPr id="9" name="TextBox 8"/>
          <p:cNvSpPr txBox="1"/>
          <p:nvPr userDrawn="1"/>
        </p:nvSpPr>
        <p:spPr>
          <a:xfrm>
            <a:off x="508000" y="5295200"/>
            <a:ext cx="2946400" cy="369332"/>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800" b="1" dirty="0">
                <a:solidFill>
                  <a:srgbClr val="F2B605"/>
                </a:solidFill>
              </a:rPr>
              <a:t>Prepared by:</a:t>
            </a:r>
            <a:endParaRPr lang="en-US" sz="1800" dirty="0">
              <a:solidFill>
                <a:srgbClr val="F2B605"/>
              </a:solidFill>
            </a:endParaRPr>
          </a:p>
        </p:txBody>
      </p:sp>
      <p:sp>
        <p:nvSpPr>
          <p:cNvPr id="12" name="Text Placeholder 11"/>
          <p:cNvSpPr>
            <a:spLocks noGrp="1"/>
          </p:cNvSpPr>
          <p:nvPr>
            <p:ph type="body" sz="quarter" idx="10" hasCustomPrompt="1"/>
          </p:nvPr>
        </p:nvSpPr>
        <p:spPr>
          <a:xfrm>
            <a:off x="2085280" y="5295200"/>
            <a:ext cx="5588000" cy="381000"/>
          </a:xfrm>
          <a:prstGeom prst="rect">
            <a:avLst/>
          </a:prstGeom>
        </p:spPr>
        <p:txBody>
          <a:bodyPr vert="horz"/>
          <a:lstStyle>
            <a:lvl1pPr marL="0" indent="0">
              <a:buNone/>
              <a:defRPr sz="1800" baseline="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AU" dirty="0"/>
              <a:t>Click to enter name</a:t>
            </a:r>
            <a:endParaRPr lang="en-US" dirty="0"/>
          </a:p>
        </p:txBody>
      </p:sp>
      <p:sp>
        <p:nvSpPr>
          <p:cNvPr id="15" name="TextBox 14"/>
          <p:cNvSpPr txBox="1"/>
          <p:nvPr userDrawn="1"/>
        </p:nvSpPr>
        <p:spPr>
          <a:xfrm>
            <a:off x="508000" y="5695890"/>
            <a:ext cx="1219200" cy="369332"/>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800" b="1" dirty="0">
                <a:solidFill>
                  <a:srgbClr val="F2B605"/>
                </a:solidFill>
              </a:rPr>
              <a:t>Date:</a:t>
            </a:r>
            <a:endParaRPr lang="en-US" sz="1800" dirty="0">
              <a:solidFill>
                <a:srgbClr val="F2B605"/>
              </a:solidFill>
            </a:endParaRPr>
          </a:p>
        </p:txBody>
      </p:sp>
      <p:sp>
        <p:nvSpPr>
          <p:cNvPr id="18" name="Text Placeholder 17"/>
          <p:cNvSpPr>
            <a:spLocks noGrp="1"/>
          </p:cNvSpPr>
          <p:nvPr>
            <p:ph type="body" sz="quarter" idx="11" hasCustomPrompt="1"/>
          </p:nvPr>
        </p:nvSpPr>
        <p:spPr>
          <a:xfrm>
            <a:off x="2085280" y="5695310"/>
            <a:ext cx="3556000" cy="400690"/>
          </a:xfrm>
          <a:prstGeom prst="rect">
            <a:avLst/>
          </a:prstGeom>
        </p:spPr>
        <p:txBody>
          <a:bodyPr vert="horz"/>
          <a:lstStyle>
            <a:lvl1pPr marL="0" indent="0">
              <a:buNone/>
              <a:defRPr sz="1800" baseline="0"/>
            </a:lvl1pPr>
            <a:lvl2pPr>
              <a:defRPr sz="2000"/>
            </a:lvl2pPr>
            <a:lvl3pPr>
              <a:defRPr sz="2000"/>
            </a:lvl3pPr>
            <a:lvl4pPr>
              <a:defRPr sz="2000"/>
            </a:lvl4pPr>
            <a:lvl5pPr>
              <a:defRPr sz="2000"/>
            </a:lvl5pPr>
          </a:lstStyle>
          <a:p>
            <a:pPr lvl="0"/>
            <a:r>
              <a:rPr lang="en-AU" dirty="0"/>
              <a:t>Click to enter date</a:t>
            </a:r>
            <a:endParaRPr lang="en-US" dirty="0"/>
          </a:p>
        </p:txBody>
      </p:sp>
      <p:pic>
        <p:nvPicPr>
          <p:cNvPr id="13" name="Picture 12" descr="A picture containing text&#10;&#10;Description automatically generated">
            <a:extLst>
              <a:ext uri="{FF2B5EF4-FFF2-40B4-BE49-F238E27FC236}">
                <a16:creationId xmlns:a16="http://schemas.microsoft.com/office/drawing/2014/main" id="{3418AE7B-B0E5-4D0E-9FA6-8C28A3F9BF9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64352" y="-1017894"/>
            <a:ext cx="2746276" cy="867823"/>
          </a:xfrm>
          <a:prstGeom prst="rect">
            <a:avLst/>
          </a:prstGeom>
        </p:spPr>
      </p:pic>
    </p:spTree>
    <p:extLst>
      <p:ext uri="{BB962C8B-B14F-4D97-AF65-F5344CB8AC3E}">
        <p14:creationId xmlns:p14="http://schemas.microsoft.com/office/powerpoint/2010/main" val="360641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shutterstock_321620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3964056"/>
          </a:xfrm>
          <a:prstGeom prst="rect">
            <a:avLst/>
          </a:prstGeom>
        </p:spPr>
      </p:pic>
      <p:sp>
        <p:nvSpPr>
          <p:cNvPr id="2" name="Title 1"/>
          <p:cNvSpPr>
            <a:spLocks noGrp="1"/>
          </p:cNvSpPr>
          <p:nvPr>
            <p:ph type="ctrTitle" hasCustomPrompt="1"/>
          </p:nvPr>
        </p:nvSpPr>
        <p:spPr>
          <a:xfrm>
            <a:off x="508000" y="4228401"/>
            <a:ext cx="10363200" cy="612775"/>
          </a:xfrm>
          <a:prstGeom prst="rect">
            <a:avLst/>
          </a:prstGeom>
        </p:spPr>
        <p:txBody>
          <a:bodyPr/>
          <a:lstStyle>
            <a:lvl1pPr algn="l">
              <a:defRPr sz="2800" b="1" baseline="0">
                <a:solidFill>
                  <a:srgbClr val="F2B605"/>
                </a:solidFill>
              </a:defRPr>
            </a:lvl1pPr>
          </a:lstStyle>
          <a:p>
            <a:r>
              <a:rPr lang="en-AU" dirty="0"/>
              <a:t>Click to enter report title</a:t>
            </a:r>
            <a:endParaRPr lang="en-US" dirty="0"/>
          </a:p>
        </p:txBody>
      </p:sp>
      <p:sp>
        <p:nvSpPr>
          <p:cNvPr id="3" name="Subtitle 2"/>
          <p:cNvSpPr>
            <a:spLocks noGrp="1"/>
          </p:cNvSpPr>
          <p:nvPr>
            <p:ph type="subTitle" idx="1" hasCustomPrompt="1"/>
          </p:nvPr>
        </p:nvSpPr>
        <p:spPr>
          <a:xfrm>
            <a:off x="1753453" y="4914200"/>
            <a:ext cx="8331200" cy="381000"/>
          </a:xfrm>
          <a:prstGeom prst="rect">
            <a:avLst/>
          </a:prstGeom>
        </p:spPr>
        <p:txBody>
          <a:bodyPr/>
          <a:lstStyle>
            <a:lvl1pPr marL="0" indent="0" algn="l">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client name</a:t>
            </a:r>
            <a:endParaRPr lang="en-US" dirty="0"/>
          </a:p>
        </p:txBody>
      </p:sp>
      <p:sp>
        <p:nvSpPr>
          <p:cNvPr id="7" name="TextBox 6"/>
          <p:cNvSpPr txBox="1"/>
          <p:nvPr userDrawn="1"/>
        </p:nvSpPr>
        <p:spPr>
          <a:xfrm>
            <a:off x="508000" y="6324600"/>
            <a:ext cx="10769600" cy="400110"/>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000" b="1" dirty="0"/>
              <a:t>Disclaimer: </a:t>
            </a:r>
            <a:r>
              <a:rPr lang="en-US" sz="1000" dirty="0"/>
              <a:t>If you have any disclaimer or notes you want to place here,</a:t>
            </a:r>
            <a:r>
              <a:rPr lang="en-US" sz="1000" baseline="0" dirty="0"/>
              <a:t> please go into the Master Slide and edit the text at the bottom of the flyer pages. </a:t>
            </a:r>
          </a:p>
          <a:p>
            <a:pPr marL="0" marR="0" indent="0" algn="l" defTabSz="914400" rtl="0" eaLnBrk="1" fontAlgn="base" latinLnBrk="0" hangingPunct="1">
              <a:lnSpc>
                <a:spcPct val="100000"/>
              </a:lnSpc>
              <a:spcBef>
                <a:spcPct val="0"/>
              </a:spcBef>
              <a:spcAft>
                <a:spcPct val="0"/>
              </a:spcAft>
              <a:buClrTx/>
              <a:buSzTx/>
              <a:buFontTx/>
              <a:buNone/>
              <a:tabLst/>
              <a:defRPr/>
            </a:pPr>
            <a:r>
              <a:rPr lang="en-US" sz="1000" baseline="0" dirty="0"/>
              <a:t>© </a:t>
            </a:r>
            <a:r>
              <a:rPr lang="en-US" sz="1000" baseline="0" dirty="0" err="1"/>
              <a:t>MyTravelResearch.com</a:t>
            </a:r>
            <a:r>
              <a:rPr lang="en-US" sz="1000" baseline="0" dirty="0"/>
              <a:t>® 2014</a:t>
            </a:r>
            <a:endParaRPr lang="en-US" sz="1000" dirty="0"/>
          </a:p>
        </p:txBody>
      </p:sp>
      <p:sp>
        <p:nvSpPr>
          <p:cNvPr id="8" name="TextBox 7"/>
          <p:cNvSpPr txBox="1"/>
          <p:nvPr userDrawn="1"/>
        </p:nvSpPr>
        <p:spPr>
          <a:xfrm>
            <a:off x="508000" y="4914200"/>
            <a:ext cx="1219200" cy="369332"/>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800" b="1" dirty="0">
                <a:solidFill>
                  <a:srgbClr val="F2B605"/>
                </a:solidFill>
              </a:rPr>
              <a:t>Client:</a:t>
            </a:r>
            <a:endParaRPr lang="en-US" sz="1800" dirty="0">
              <a:solidFill>
                <a:srgbClr val="F2B605"/>
              </a:solidFill>
            </a:endParaRPr>
          </a:p>
        </p:txBody>
      </p:sp>
      <p:sp>
        <p:nvSpPr>
          <p:cNvPr id="9" name="TextBox 8"/>
          <p:cNvSpPr txBox="1"/>
          <p:nvPr userDrawn="1"/>
        </p:nvSpPr>
        <p:spPr>
          <a:xfrm>
            <a:off x="508000" y="5295200"/>
            <a:ext cx="2946400" cy="369332"/>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800" b="1" dirty="0">
                <a:solidFill>
                  <a:srgbClr val="F2B605"/>
                </a:solidFill>
              </a:rPr>
              <a:t>Prepared by:</a:t>
            </a:r>
            <a:endParaRPr lang="en-US" sz="1800" dirty="0">
              <a:solidFill>
                <a:srgbClr val="F2B605"/>
              </a:solidFill>
            </a:endParaRPr>
          </a:p>
        </p:txBody>
      </p:sp>
      <p:sp>
        <p:nvSpPr>
          <p:cNvPr id="12" name="Text Placeholder 11"/>
          <p:cNvSpPr>
            <a:spLocks noGrp="1"/>
          </p:cNvSpPr>
          <p:nvPr>
            <p:ph type="body" sz="quarter" idx="10" hasCustomPrompt="1"/>
          </p:nvPr>
        </p:nvSpPr>
        <p:spPr>
          <a:xfrm>
            <a:off x="2677567" y="5295200"/>
            <a:ext cx="5588000" cy="381000"/>
          </a:xfrm>
          <a:prstGeom prst="rect">
            <a:avLst/>
          </a:prstGeom>
        </p:spPr>
        <p:txBody>
          <a:bodyPr vert="horz"/>
          <a:lstStyle>
            <a:lvl1pPr marL="0" indent="0">
              <a:buNone/>
              <a:defRPr sz="1800" baseline="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AU" dirty="0"/>
              <a:t>Click to enter name</a:t>
            </a:r>
            <a:endParaRPr lang="en-US" dirty="0"/>
          </a:p>
        </p:txBody>
      </p:sp>
      <p:sp>
        <p:nvSpPr>
          <p:cNvPr id="15" name="TextBox 14"/>
          <p:cNvSpPr txBox="1"/>
          <p:nvPr userDrawn="1"/>
        </p:nvSpPr>
        <p:spPr>
          <a:xfrm>
            <a:off x="508000" y="5695890"/>
            <a:ext cx="1219200" cy="369332"/>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800" b="1" dirty="0">
                <a:solidFill>
                  <a:srgbClr val="F2B605"/>
                </a:solidFill>
              </a:rPr>
              <a:t>Date:</a:t>
            </a:r>
            <a:endParaRPr lang="en-US" sz="1800" dirty="0">
              <a:solidFill>
                <a:srgbClr val="F2B605"/>
              </a:solidFill>
            </a:endParaRPr>
          </a:p>
        </p:txBody>
      </p:sp>
      <p:sp>
        <p:nvSpPr>
          <p:cNvPr id="18" name="Text Placeholder 17"/>
          <p:cNvSpPr>
            <a:spLocks noGrp="1"/>
          </p:cNvSpPr>
          <p:nvPr>
            <p:ph type="body" sz="quarter" idx="11" hasCustomPrompt="1"/>
          </p:nvPr>
        </p:nvSpPr>
        <p:spPr>
          <a:xfrm>
            <a:off x="1625600" y="5695310"/>
            <a:ext cx="3556000" cy="400690"/>
          </a:xfrm>
          <a:prstGeom prst="rect">
            <a:avLst/>
          </a:prstGeom>
        </p:spPr>
        <p:txBody>
          <a:bodyPr vert="horz"/>
          <a:lstStyle>
            <a:lvl1pPr marL="0" indent="0">
              <a:buNone/>
              <a:defRPr sz="1800" baseline="0"/>
            </a:lvl1pPr>
            <a:lvl2pPr>
              <a:defRPr sz="2000"/>
            </a:lvl2pPr>
            <a:lvl3pPr>
              <a:defRPr sz="2000"/>
            </a:lvl3pPr>
            <a:lvl4pPr>
              <a:defRPr sz="2000"/>
            </a:lvl4pPr>
            <a:lvl5pPr>
              <a:defRPr sz="2000"/>
            </a:lvl5pPr>
          </a:lstStyle>
          <a:p>
            <a:pPr lvl="0"/>
            <a:r>
              <a:rPr lang="en-AU" dirty="0"/>
              <a:t>Click to enter date</a:t>
            </a:r>
            <a:endParaRPr lang="en-US" dirty="0"/>
          </a:p>
        </p:txBody>
      </p:sp>
      <p:pic>
        <p:nvPicPr>
          <p:cNvPr id="13" name="Picture 12" descr="MyTravelResearch_Logo_White_Transparen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66108" y="334335"/>
            <a:ext cx="4769057" cy="914400"/>
          </a:xfrm>
          <a:prstGeom prst="rect">
            <a:avLst/>
          </a:prstGeom>
        </p:spPr>
      </p:pic>
    </p:spTree>
    <p:extLst>
      <p:ext uri="{BB962C8B-B14F-4D97-AF65-F5344CB8AC3E}">
        <p14:creationId xmlns:p14="http://schemas.microsoft.com/office/powerpoint/2010/main" val="3743163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6" name="Rectangle 15"/>
          <p:cNvSpPr/>
          <p:nvPr userDrawn="1"/>
        </p:nvSpPr>
        <p:spPr>
          <a:xfrm>
            <a:off x="0" y="3962400"/>
            <a:ext cx="12192000" cy="2895600"/>
          </a:xfrm>
          <a:prstGeom prst="rect">
            <a:avLst/>
          </a:prstGeom>
          <a:solidFill>
            <a:srgbClr val="F2B6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shutterstock_70373482.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12192000" cy="3967377"/>
          </a:xfrm>
          <a:prstGeom prst="rect">
            <a:avLst/>
          </a:prstGeom>
        </p:spPr>
      </p:pic>
      <p:sp>
        <p:nvSpPr>
          <p:cNvPr id="2" name="Title 1"/>
          <p:cNvSpPr>
            <a:spLocks noGrp="1"/>
          </p:cNvSpPr>
          <p:nvPr>
            <p:ph type="ctrTitle" hasCustomPrompt="1"/>
          </p:nvPr>
        </p:nvSpPr>
        <p:spPr>
          <a:xfrm>
            <a:off x="508000" y="4228401"/>
            <a:ext cx="10363200" cy="612775"/>
          </a:xfrm>
          <a:prstGeom prst="rect">
            <a:avLst/>
          </a:prstGeom>
        </p:spPr>
        <p:txBody>
          <a:bodyPr/>
          <a:lstStyle>
            <a:lvl1pPr algn="l">
              <a:defRPr sz="2800" b="1" baseline="0">
                <a:solidFill>
                  <a:schemeClr val="tx1"/>
                </a:solidFill>
              </a:defRPr>
            </a:lvl1pPr>
          </a:lstStyle>
          <a:p>
            <a:r>
              <a:rPr lang="en-AU" dirty="0"/>
              <a:t>Click to enter report title</a:t>
            </a:r>
            <a:endParaRPr lang="en-US" dirty="0"/>
          </a:p>
        </p:txBody>
      </p:sp>
      <p:sp>
        <p:nvSpPr>
          <p:cNvPr id="3" name="Subtitle 2"/>
          <p:cNvSpPr>
            <a:spLocks noGrp="1"/>
          </p:cNvSpPr>
          <p:nvPr>
            <p:ph type="subTitle" idx="1" hasCustomPrompt="1"/>
          </p:nvPr>
        </p:nvSpPr>
        <p:spPr>
          <a:xfrm>
            <a:off x="1753453" y="4914200"/>
            <a:ext cx="8331200" cy="381000"/>
          </a:xfrm>
          <a:prstGeom prst="rect">
            <a:avLst/>
          </a:prstGeom>
        </p:spPr>
        <p:txBody>
          <a:bodyPr/>
          <a:lstStyle>
            <a:lvl1pPr marL="0" indent="0" algn="l">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client name</a:t>
            </a:r>
            <a:endParaRPr lang="en-US" dirty="0"/>
          </a:p>
        </p:txBody>
      </p:sp>
      <p:sp>
        <p:nvSpPr>
          <p:cNvPr id="7" name="TextBox 6"/>
          <p:cNvSpPr txBox="1"/>
          <p:nvPr userDrawn="1"/>
        </p:nvSpPr>
        <p:spPr>
          <a:xfrm>
            <a:off x="508000" y="6324600"/>
            <a:ext cx="10769600" cy="400110"/>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000" b="1" dirty="0"/>
              <a:t>Disclaimer: </a:t>
            </a:r>
            <a:r>
              <a:rPr lang="en-US" sz="1000" dirty="0"/>
              <a:t>If you have any disclaimer or notes you want to place here,</a:t>
            </a:r>
            <a:r>
              <a:rPr lang="en-US" sz="1000" baseline="0" dirty="0"/>
              <a:t> please go into the Master Slide and edit the text at the bottom of the flyer pages. </a:t>
            </a:r>
          </a:p>
          <a:p>
            <a:pPr marL="0" marR="0" indent="0" algn="l" defTabSz="914400" rtl="0" eaLnBrk="1" fontAlgn="base" latinLnBrk="0" hangingPunct="1">
              <a:lnSpc>
                <a:spcPct val="100000"/>
              </a:lnSpc>
              <a:spcBef>
                <a:spcPct val="0"/>
              </a:spcBef>
              <a:spcAft>
                <a:spcPct val="0"/>
              </a:spcAft>
              <a:buClrTx/>
              <a:buSzTx/>
              <a:buFontTx/>
              <a:buNone/>
              <a:tabLst/>
              <a:defRPr/>
            </a:pPr>
            <a:r>
              <a:rPr lang="en-US" sz="1000" baseline="0" dirty="0"/>
              <a:t>© MyTravelResearch.com® 2021</a:t>
            </a:r>
            <a:endParaRPr lang="en-US" sz="1000" dirty="0"/>
          </a:p>
        </p:txBody>
      </p:sp>
      <p:sp>
        <p:nvSpPr>
          <p:cNvPr id="8" name="TextBox 7"/>
          <p:cNvSpPr txBox="1"/>
          <p:nvPr userDrawn="1"/>
        </p:nvSpPr>
        <p:spPr>
          <a:xfrm>
            <a:off x="508000" y="4914200"/>
            <a:ext cx="1219200" cy="369332"/>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800" b="1" dirty="0">
                <a:solidFill>
                  <a:schemeClr val="tx1"/>
                </a:solidFill>
              </a:rPr>
              <a:t>Client:</a:t>
            </a:r>
            <a:endParaRPr lang="en-US" sz="1800" dirty="0">
              <a:solidFill>
                <a:schemeClr val="tx1"/>
              </a:solidFill>
            </a:endParaRPr>
          </a:p>
        </p:txBody>
      </p:sp>
      <p:sp>
        <p:nvSpPr>
          <p:cNvPr id="9" name="TextBox 8"/>
          <p:cNvSpPr txBox="1"/>
          <p:nvPr userDrawn="1"/>
        </p:nvSpPr>
        <p:spPr>
          <a:xfrm>
            <a:off x="508000" y="5295200"/>
            <a:ext cx="2946400" cy="369332"/>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800" b="1" dirty="0">
                <a:solidFill>
                  <a:schemeClr val="tx1"/>
                </a:solidFill>
              </a:rPr>
              <a:t>Prepared by:</a:t>
            </a:r>
            <a:endParaRPr lang="en-US" sz="1800" dirty="0">
              <a:solidFill>
                <a:schemeClr val="tx1"/>
              </a:solidFill>
            </a:endParaRPr>
          </a:p>
        </p:txBody>
      </p:sp>
      <p:sp>
        <p:nvSpPr>
          <p:cNvPr id="12" name="Text Placeholder 11"/>
          <p:cNvSpPr>
            <a:spLocks noGrp="1"/>
          </p:cNvSpPr>
          <p:nvPr>
            <p:ph type="body" sz="quarter" idx="10" hasCustomPrompt="1"/>
          </p:nvPr>
        </p:nvSpPr>
        <p:spPr>
          <a:xfrm>
            <a:off x="2677567" y="5295200"/>
            <a:ext cx="5588000" cy="381000"/>
          </a:xfrm>
          <a:prstGeom prst="rect">
            <a:avLst/>
          </a:prstGeom>
        </p:spPr>
        <p:txBody>
          <a:bodyPr vert="horz"/>
          <a:lstStyle>
            <a:lvl1pPr marL="0" indent="0">
              <a:buNone/>
              <a:defRPr sz="1800" baseline="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AU" dirty="0"/>
              <a:t>Click to enter name</a:t>
            </a:r>
            <a:endParaRPr lang="en-US" dirty="0"/>
          </a:p>
        </p:txBody>
      </p:sp>
      <p:sp>
        <p:nvSpPr>
          <p:cNvPr id="15" name="TextBox 14"/>
          <p:cNvSpPr txBox="1"/>
          <p:nvPr userDrawn="1"/>
        </p:nvSpPr>
        <p:spPr>
          <a:xfrm>
            <a:off x="508000" y="5695890"/>
            <a:ext cx="1219200" cy="369332"/>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800" b="1" dirty="0">
                <a:solidFill>
                  <a:schemeClr val="tx1"/>
                </a:solidFill>
              </a:rPr>
              <a:t>Date:</a:t>
            </a:r>
            <a:endParaRPr lang="en-US" sz="1800" dirty="0">
              <a:solidFill>
                <a:schemeClr val="tx1"/>
              </a:solidFill>
            </a:endParaRPr>
          </a:p>
        </p:txBody>
      </p:sp>
      <p:sp>
        <p:nvSpPr>
          <p:cNvPr id="18" name="Text Placeholder 17"/>
          <p:cNvSpPr>
            <a:spLocks noGrp="1"/>
          </p:cNvSpPr>
          <p:nvPr>
            <p:ph type="body" sz="quarter" idx="11" hasCustomPrompt="1"/>
          </p:nvPr>
        </p:nvSpPr>
        <p:spPr>
          <a:xfrm>
            <a:off x="1625600" y="5695310"/>
            <a:ext cx="3556000" cy="400690"/>
          </a:xfrm>
          <a:prstGeom prst="rect">
            <a:avLst/>
          </a:prstGeom>
        </p:spPr>
        <p:txBody>
          <a:bodyPr vert="horz"/>
          <a:lstStyle>
            <a:lvl1pPr marL="0" indent="0">
              <a:buNone/>
              <a:defRPr sz="1800" baseline="0"/>
            </a:lvl1pPr>
            <a:lvl2pPr>
              <a:defRPr sz="2000"/>
            </a:lvl2pPr>
            <a:lvl3pPr>
              <a:defRPr sz="2000"/>
            </a:lvl3pPr>
            <a:lvl4pPr>
              <a:defRPr sz="2000"/>
            </a:lvl4pPr>
            <a:lvl5pPr>
              <a:defRPr sz="2000"/>
            </a:lvl5pPr>
          </a:lstStyle>
          <a:p>
            <a:pPr lvl="0"/>
            <a:r>
              <a:rPr lang="en-AU" dirty="0"/>
              <a:t>Click to enter date</a:t>
            </a:r>
            <a:endParaRPr lang="en-US" dirty="0"/>
          </a:p>
        </p:txBody>
      </p:sp>
      <p:pic>
        <p:nvPicPr>
          <p:cNvPr id="6" name="Picture 5" descr="MyTravelResearch_Logo_White_Yellow_Transparen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60496" y="260648"/>
            <a:ext cx="1431490" cy="315888"/>
          </a:xfrm>
          <a:prstGeom prst="rect">
            <a:avLst/>
          </a:prstGeom>
        </p:spPr>
      </p:pic>
      <p:pic>
        <p:nvPicPr>
          <p:cNvPr id="14" name="Picture 13">
            <a:extLst>
              <a:ext uri="{FF2B5EF4-FFF2-40B4-BE49-F238E27FC236}">
                <a16:creationId xmlns:a16="http://schemas.microsoft.com/office/drawing/2014/main" id="{DD7E6769-E463-4945-969B-8F138830C196}"/>
              </a:ext>
            </a:extLst>
          </p:cNvPr>
          <p:cNvPicPr>
            <a:picLocks noChangeAspect="1"/>
          </p:cNvPicPr>
          <p:nvPr userDrawn="1"/>
        </p:nvPicPr>
        <p:blipFill>
          <a:blip r:embed="rId4"/>
          <a:stretch>
            <a:fillRect/>
          </a:stretch>
        </p:blipFill>
        <p:spPr>
          <a:xfrm>
            <a:off x="10336191" y="5200947"/>
            <a:ext cx="1593429" cy="1427776"/>
          </a:xfrm>
          <a:prstGeom prst="rect">
            <a:avLst/>
          </a:prstGeom>
        </p:spPr>
      </p:pic>
    </p:spTree>
    <p:extLst>
      <p:ext uri="{BB962C8B-B14F-4D97-AF65-F5344CB8AC3E}">
        <p14:creationId xmlns:p14="http://schemas.microsoft.com/office/powerpoint/2010/main" val="1562545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6" name="Rectangle 15"/>
          <p:cNvSpPr/>
          <p:nvPr userDrawn="1"/>
        </p:nvSpPr>
        <p:spPr>
          <a:xfrm>
            <a:off x="0" y="3962400"/>
            <a:ext cx="12192000" cy="2895600"/>
          </a:xfrm>
          <a:prstGeom prst="rect">
            <a:avLst/>
          </a:prstGeom>
          <a:solidFill>
            <a:srgbClr val="F2B6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08000" y="4228401"/>
            <a:ext cx="10363200" cy="612775"/>
          </a:xfrm>
          <a:prstGeom prst="rect">
            <a:avLst/>
          </a:prstGeom>
        </p:spPr>
        <p:txBody>
          <a:bodyPr/>
          <a:lstStyle>
            <a:lvl1pPr algn="l">
              <a:defRPr sz="2800" b="1" baseline="0">
                <a:solidFill>
                  <a:schemeClr val="tx1"/>
                </a:solidFill>
              </a:defRPr>
            </a:lvl1pPr>
          </a:lstStyle>
          <a:p>
            <a:r>
              <a:rPr lang="en-AU" dirty="0"/>
              <a:t>Click to enter report title</a:t>
            </a:r>
            <a:endParaRPr lang="en-US" dirty="0"/>
          </a:p>
        </p:txBody>
      </p:sp>
      <p:sp>
        <p:nvSpPr>
          <p:cNvPr id="3" name="Subtitle 2"/>
          <p:cNvSpPr>
            <a:spLocks noGrp="1"/>
          </p:cNvSpPr>
          <p:nvPr>
            <p:ph type="subTitle" idx="1" hasCustomPrompt="1"/>
          </p:nvPr>
        </p:nvSpPr>
        <p:spPr>
          <a:xfrm>
            <a:off x="1753453" y="4914200"/>
            <a:ext cx="8331200" cy="381000"/>
          </a:xfrm>
          <a:prstGeom prst="rect">
            <a:avLst/>
          </a:prstGeom>
        </p:spPr>
        <p:txBody>
          <a:bodyPr/>
          <a:lstStyle>
            <a:lvl1pPr marL="0" indent="0" algn="l">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client name</a:t>
            </a:r>
            <a:endParaRPr lang="en-US" dirty="0"/>
          </a:p>
        </p:txBody>
      </p:sp>
      <p:sp>
        <p:nvSpPr>
          <p:cNvPr id="7" name="TextBox 6"/>
          <p:cNvSpPr txBox="1"/>
          <p:nvPr userDrawn="1"/>
        </p:nvSpPr>
        <p:spPr>
          <a:xfrm>
            <a:off x="508000" y="6324600"/>
            <a:ext cx="10769600" cy="400110"/>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000" b="1" dirty="0"/>
              <a:t>Disclaimer: </a:t>
            </a:r>
            <a:r>
              <a:rPr lang="en-US" sz="1000" dirty="0"/>
              <a:t>If you have any disclaimer or notes you want to place here,</a:t>
            </a:r>
            <a:r>
              <a:rPr lang="en-US" sz="1000" baseline="0" dirty="0"/>
              <a:t> please go into the Master Slide and edit the text at the bottom of the flyer pages. </a:t>
            </a:r>
          </a:p>
          <a:p>
            <a:pPr marL="0" marR="0" indent="0" algn="l" defTabSz="914400" rtl="0" eaLnBrk="1" fontAlgn="base" latinLnBrk="0" hangingPunct="1">
              <a:lnSpc>
                <a:spcPct val="100000"/>
              </a:lnSpc>
              <a:spcBef>
                <a:spcPct val="0"/>
              </a:spcBef>
              <a:spcAft>
                <a:spcPct val="0"/>
              </a:spcAft>
              <a:buClrTx/>
              <a:buSzTx/>
              <a:buFontTx/>
              <a:buNone/>
              <a:tabLst/>
              <a:defRPr/>
            </a:pPr>
            <a:r>
              <a:rPr lang="en-US" sz="1000" baseline="0" dirty="0"/>
              <a:t>© </a:t>
            </a:r>
            <a:r>
              <a:rPr lang="en-US" sz="1000" baseline="0" dirty="0" err="1"/>
              <a:t>MyTravelResearch.com</a:t>
            </a:r>
            <a:r>
              <a:rPr lang="en-US" sz="1000" baseline="0" dirty="0"/>
              <a:t>® 2014</a:t>
            </a:r>
            <a:endParaRPr lang="en-US" sz="1000" dirty="0"/>
          </a:p>
        </p:txBody>
      </p:sp>
      <p:sp>
        <p:nvSpPr>
          <p:cNvPr id="8" name="TextBox 7"/>
          <p:cNvSpPr txBox="1"/>
          <p:nvPr userDrawn="1"/>
        </p:nvSpPr>
        <p:spPr>
          <a:xfrm>
            <a:off x="508000" y="4914200"/>
            <a:ext cx="1219200" cy="369332"/>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800" b="1" dirty="0">
                <a:solidFill>
                  <a:schemeClr val="tx1"/>
                </a:solidFill>
              </a:rPr>
              <a:t>Client:</a:t>
            </a:r>
            <a:endParaRPr lang="en-US" sz="1800" dirty="0">
              <a:solidFill>
                <a:schemeClr val="tx1"/>
              </a:solidFill>
            </a:endParaRPr>
          </a:p>
        </p:txBody>
      </p:sp>
      <p:sp>
        <p:nvSpPr>
          <p:cNvPr id="9" name="TextBox 8"/>
          <p:cNvSpPr txBox="1"/>
          <p:nvPr userDrawn="1"/>
        </p:nvSpPr>
        <p:spPr>
          <a:xfrm>
            <a:off x="508000" y="5295200"/>
            <a:ext cx="2946400" cy="369332"/>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800" b="1" dirty="0">
                <a:solidFill>
                  <a:schemeClr val="tx1"/>
                </a:solidFill>
              </a:rPr>
              <a:t>Prepared by:</a:t>
            </a:r>
            <a:endParaRPr lang="en-US" sz="1800" dirty="0">
              <a:solidFill>
                <a:schemeClr val="tx1"/>
              </a:solidFill>
            </a:endParaRPr>
          </a:p>
        </p:txBody>
      </p:sp>
      <p:sp>
        <p:nvSpPr>
          <p:cNvPr id="12" name="Text Placeholder 11"/>
          <p:cNvSpPr>
            <a:spLocks noGrp="1"/>
          </p:cNvSpPr>
          <p:nvPr>
            <p:ph type="body" sz="quarter" idx="10" hasCustomPrompt="1"/>
          </p:nvPr>
        </p:nvSpPr>
        <p:spPr>
          <a:xfrm>
            <a:off x="2677567" y="5295200"/>
            <a:ext cx="5588000" cy="381000"/>
          </a:xfrm>
          <a:prstGeom prst="rect">
            <a:avLst/>
          </a:prstGeom>
        </p:spPr>
        <p:txBody>
          <a:bodyPr vert="horz"/>
          <a:lstStyle>
            <a:lvl1pPr marL="0" indent="0">
              <a:buNone/>
              <a:defRPr sz="1800" baseline="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AU" dirty="0"/>
              <a:t>Click to enter name</a:t>
            </a:r>
            <a:endParaRPr lang="en-US" dirty="0"/>
          </a:p>
        </p:txBody>
      </p:sp>
      <p:sp>
        <p:nvSpPr>
          <p:cNvPr id="15" name="TextBox 14"/>
          <p:cNvSpPr txBox="1"/>
          <p:nvPr userDrawn="1"/>
        </p:nvSpPr>
        <p:spPr>
          <a:xfrm>
            <a:off x="508000" y="5695890"/>
            <a:ext cx="1219200" cy="369332"/>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800" b="1" dirty="0">
                <a:solidFill>
                  <a:schemeClr val="tx1"/>
                </a:solidFill>
              </a:rPr>
              <a:t>Date:</a:t>
            </a:r>
            <a:endParaRPr lang="en-US" sz="1800" dirty="0">
              <a:solidFill>
                <a:schemeClr val="tx1"/>
              </a:solidFill>
            </a:endParaRPr>
          </a:p>
        </p:txBody>
      </p:sp>
      <p:sp>
        <p:nvSpPr>
          <p:cNvPr id="18" name="Text Placeholder 17"/>
          <p:cNvSpPr>
            <a:spLocks noGrp="1"/>
          </p:cNvSpPr>
          <p:nvPr>
            <p:ph type="body" sz="quarter" idx="11" hasCustomPrompt="1"/>
          </p:nvPr>
        </p:nvSpPr>
        <p:spPr>
          <a:xfrm>
            <a:off x="1625600" y="5695310"/>
            <a:ext cx="3556000" cy="400690"/>
          </a:xfrm>
          <a:prstGeom prst="rect">
            <a:avLst/>
          </a:prstGeom>
        </p:spPr>
        <p:txBody>
          <a:bodyPr vert="horz"/>
          <a:lstStyle>
            <a:lvl1pPr marL="0" indent="0">
              <a:buNone/>
              <a:defRPr sz="1800" baseline="0"/>
            </a:lvl1pPr>
            <a:lvl2pPr>
              <a:defRPr sz="2000"/>
            </a:lvl2pPr>
            <a:lvl3pPr>
              <a:defRPr sz="2000"/>
            </a:lvl3pPr>
            <a:lvl4pPr>
              <a:defRPr sz="2000"/>
            </a:lvl4pPr>
            <a:lvl5pPr>
              <a:defRPr sz="2000"/>
            </a:lvl5pPr>
          </a:lstStyle>
          <a:p>
            <a:pPr lvl="0"/>
            <a:r>
              <a:rPr lang="en-AU" dirty="0"/>
              <a:t>Click to enter date</a:t>
            </a:r>
            <a:endParaRPr lang="en-US" dirty="0"/>
          </a:p>
        </p:txBody>
      </p:sp>
      <p:sp>
        <p:nvSpPr>
          <p:cNvPr id="10" name="Picture Placeholder 9"/>
          <p:cNvSpPr>
            <a:spLocks noGrp="1"/>
          </p:cNvSpPr>
          <p:nvPr>
            <p:ph type="pic" sz="quarter" idx="12" hasCustomPrompt="1"/>
          </p:nvPr>
        </p:nvSpPr>
        <p:spPr>
          <a:xfrm>
            <a:off x="0" y="0"/>
            <a:ext cx="12192000" cy="3962400"/>
          </a:xfrm>
          <a:prstGeom prst="rect">
            <a:avLst/>
          </a:prstGeom>
        </p:spPr>
        <p:txBody>
          <a:bodyPr vert="horz" anchor="ctr"/>
          <a:lstStyle>
            <a:lvl1pPr marL="0" indent="0" algn="ctr">
              <a:buNone/>
              <a:defRPr sz="2400" baseline="0"/>
            </a:lvl1pPr>
          </a:lstStyle>
          <a:p>
            <a:r>
              <a:rPr lang="en-US" dirty="0"/>
              <a:t>Click to insert image</a:t>
            </a:r>
          </a:p>
        </p:txBody>
      </p:sp>
    </p:spTree>
    <p:extLst>
      <p:ext uri="{BB962C8B-B14F-4D97-AF65-F5344CB8AC3E}">
        <p14:creationId xmlns:p14="http://schemas.microsoft.com/office/powerpoint/2010/main" val="2368234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4"/>
        <p:cNvGrpSpPr/>
        <p:nvPr/>
      </p:nvGrpSpPr>
      <p:grpSpPr>
        <a:xfrm>
          <a:off x="0" y="0"/>
          <a:ext cx="0" cy="0"/>
          <a:chOff x="0" y="0"/>
          <a:chExt cx="0" cy="0"/>
        </a:xfrm>
      </p:grpSpPr>
      <p:sp>
        <p:nvSpPr>
          <p:cNvPr id="25" name="Google Shape;25;p10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0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lt1"/>
              </a:buClr>
              <a:buSzPts val="1800"/>
              <a:buChar char="•"/>
              <a:defRPr/>
            </a:lvl1pPr>
            <a:lvl2pPr marL="914400" lvl="1" indent="-342900" algn="l">
              <a:lnSpc>
                <a:spcPct val="100000"/>
              </a:lnSpc>
              <a:spcBef>
                <a:spcPts val="360"/>
              </a:spcBef>
              <a:spcAft>
                <a:spcPts val="0"/>
              </a:spcAft>
              <a:buClr>
                <a:schemeClr val="lt1"/>
              </a:buClr>
              <a:buSzPts val="1800"/>
              <a:buChar char="–"/>
              <a:defRPr/>
            </a:lvl2pPr>
            <a:lvl3pPr marL="1371600" lvl="2" indent="-342900" algn="l">
              <a:lnSpc>
                <a:spcPct val="100000"/>
              </a:lnSpc>
              <a:spcBef>
                <a:spcPts val="360"/>
              </a:spcBef>
              <a:spcAft>
                <a:spcPts val="0"/>
              </a:spcAft>
              <a:buClr>
                <a:schemeClr val="lt1"/>
              </a:buClr>
              <a:buSzPts val="180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42900" algn="l">
              <a:lnSpc>
                <a:spcPct val="100000"/>
              </a:lnSpc>
              <a:spcBef>
                <a:spcPts val="360"/>
              </a:spcBef>
              <a:spcAft>
                <a:spcPts val="0"/>
              </a:spcAft>
              <a:buClr>
                <a:schemeClr val="lt1"/>
              </a:buClr>
              <a:buSzPts val="1800"/>
              <a:buChar char="»"/>
              <a:defRPr/>
            </a:lvl5pPr>
            <a:lvl6pPr marL="2743200" lvl="5" indent="-342900" algn="l">
              <a:lnSpc>
                <a:spcPct val="100000"/>
              </a:lnSpc>
              <a:spcBef>
                <a:spcPts val="360"/>
              </a:spcBef>
              <a:spcAft>
                <a:spcPts val="0"/>
              </a:spcAft>
              <a:buClr>
                <a:schemeClr val="lt1"/>
              </a:buClr>
              <a:buSzPts val="1800"/>
              <a:buChar char="•"/>
              <a:defRPr/>
            </a:lvl6pPr>
            <a:lvl7pPr marL="3200400" lvl="6" indent="-342900" algn="l">
              <a:lnSpc>
                <a:spcPct val="100000"/>
              </a:lnSpc>
              <a:spcBef>
                <a:spcPts val="360"/>
              </a:spcBef>
              <a:spcAft>
                <a:spcPts val="0"/>
              </a:spcAft>
              <a:buClr>
                <a:schemeClr val="lt1"/>
              </a:buClr>
              <a:buSzPts val="1800"/>
              <a:buChar char="•"/>
              <a:defRPr/>
            </a:lvl7pPr>
            <a:lvl8pPr marL="3657600" lvl="7" indent="-342900" algn="l">
              <a:lnSpc>
                <a:spcPct val="100000"/>
              </a:lnSpc>
              <a:spcBef>
                <a:spcPts val="360"/>
              </a:spcBef>
              <a:spcAft>
                <a:spcPts val="0"/>
              </a:spcAft>
              <a:buClr>
                <a:schemeClr val="lt1"/>
              </a:buClr>
              <a:buSzPts val="1800"/>
              <a:buChar char="•"/>
              <a:defRPr/>
            </a:lvl8pPr>
            <a:lvl9pPr marL="4114800" lvl="8" indent="-342900" algn="l">
              <a:lnSpc>
                <a:spcPct val="100000"/>
              </a:lnSpc>
              <a:spcBef>
                <a:spcPts val="360"/>
              </a:spcBef>
              <a:spcAft>
                <a:spcPts val="0"/>
              </a:spcAft>
              <a:buClr>
                <a:schemeClr val="lt1"/>
              </a:buClr>
              <a:buSzPts val="1800"/>
              <a:buChar char="•"/>
              <a:defRPr/>
            </a:lvl9pPr>
          </a:lstStyle>
          <a:p>
            <a:endParaRPr/>
          </a:p>
        </p:txBody>
      </p:sp>
      <p:sp>
        <p:nvSpPr>
          <p:cNvPr id="27" name="Google Shape;27;p10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0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0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AU" smtClean="0"/>
              <a:pPr/>
              <a:t>‹#›</a:t>
            </a:fld>
            <a:endParaRPr lang="en-AU"/>
          </a:p>
        </p:txBody>
      </p:sp>
    </p:spTree>
    <p:extLst>
      <p:ext uri="{BB962C8B-B14F-4D97-AF65-F5344CB8AC3E}">
        <p14:creationId xmlns:p14="http://schemas.microsoft.com/office/powerpoint/2010/main" val="2928510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
        <p:cNvGrpSpPr/>
        <p:nvPr/>
      </p:nvGrpSpPr>
      <p:grpSpPr>
        <a:xfrm>
          <a:off x="0" y="0"/>
          <a:ext cx="0" cy="0"/>
          <a:chOff x="0" y="0"/>
          <a:chExt cx="0" cy="0"/>
        </a:xfrm>
      </p:grpSpPr>
      <p:sp>
        <p:nvSpPr>
          <p:cNvPr id="37" name="Google Shape;37;p10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0000"/>
              </a:buClr>
              <a:buSzPts val="3600"/>
              <a:buFont typeface="Calibri"/>
              <a:buNone/>
              <a:defRPr sz="3600">
                <a:solidFill>
                  <a:srgbClr val="FF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0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AU" smtClean="0"/>
              <a:pPr/>
              <a:t>‹#›</a:t>
            </a:fld>
            <a:endParaRPr lang="en-AU"/>
          </a:p>
        </p:txBody>
      </p:sp>
    </p:spTree>
    <p:extLst>
      <p:ext uri="{BB962C8B-B14F-4D97-AF65-F5344CB8AC3E}">
        <p14:creationId xmlns:p14="http://schemas.microsoft.com/office/powerpoint/2010/main" val="3712183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839200" cy="715962"/>
          </a:xfrm>
          <a:prstGeom prst="rect">
            <a:avLst/>
          </a:prstGeom>
        </p:spPr>
        <p:txBody>
          <a:bodyPr/>
          <a:lstStyle>
            <a:lvl1pPr algn="l">
              <a:defRPr sz="2400" b="1"/>
            </a:lvl1pPr>
          </a:lstStyle>
          <a:p>
            <a:r>
              <a:rPr lang="en-US"/>
              <a:t>Click to edit Master title style</a:t>
            </a:r>
            <a:endParaRPr lang="en-US" dirty="0"/>
          </a:p>
        </p:txBody>
      </p:sp>
      <p:sp>
        <p:nvSpPr>
          <p:cNvPr id="3" name="Content Placeholder 2"/>
          <p:cNvSpPr>
            <a:spLocks noGrp="1"/>
          </p:cNvSpPr>
          <p:nvPr>
            <p:ph sz="half" idx="1"/>
          </p:nvPr>
        </p:nvSpPr>
        <p:spPr>
          <a:xfrm>
            <a:off x="609600" y="1219200"/>
            <a:ext cx="5384800" cy="5105400"/>
          </a:xfrm>
          <a:prstGeom prst="rect">
            <a:avLst/>
          </a:prstGeo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219200"/>
            <a:ext cx="5384800" cy="5105400"/>
          </a:xfrm>
          <a:prstGeom prst="rect">
            <a:avLst/>
          </a:prstGeo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2891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416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F2B60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MyTravelResearch_Logo_White_Transparen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36800" y="2196572"/>
            <a:ext cx="7620000" cy="1461029"/>
          </a:xfrm>
          <a:prstGeom prst="rect">
            <a:avLst/>
          </a:prstGeom>
        </p:spPr>
      </p:pic>
      <p:sp>
        <p:nvSpPr>
          <p:cNvPr id="5" name="TextBox 4"/>
          <p:cNvSpPr txBox="1"/>
          <p:nvPr userDrawn="1"/>
        </p:nvSpPr>
        <p:spPr>
          <a:xfrm>
            <a:off x="1199456" y="3789041"/>
            <a:ext cx="9855200" cy="2308324"/>
          </a:xfrm>
          <a:prstGeom prst="rect">
            <a:avLst/>
          </a:prstGeom>
          <a:noFill/>
        </p:spPr>
        <p:txBody>
          <a:bodyPr wrap="square" rtlCol="0">
            <a:spAutoFit/>
          </a:bodyPr>
          <a:lstStyle/>
          <a:p>
            <a:pPr eaLnBrk="0" hangingPunct="0"/>
            <a:r>
              <a:rPr lang="en-US" sz="1600" b="1" dirty="0"/>
              <a:t>Disclaimer: </a:t>
            </a:r>
            <a:r>
              <a:rPr lang="en-AU" sz="1600" dirty="0"/>
              <a:t>Please note that the information</a:t>
            </a:r>
            <a:r>
              <a:rPr lang="en-AU" sz="1600" baseline="0" dirty="0"/>
              <a:t> and data </a:t>
            </a:r>
            <a:r>
              <a:rPr lang="en-AU" sz="1600" dirty="0"/>
              <a:t>contained in this update has been prepared for the specific purpose of addressing the items for the research between </a:t>
            </a:r>
            <a:r>
              <a:rPr lang="en-AU" sz="1600" b="1" dirty="0">
                <a:solidFill>
                  <a:schemeClr val="tx1"/>
                </a:solidFill>
              </a:rPr>
              <a:t>MyTravelResearch.com Pty Ltd </a:t>
            </a:r>
            <a:r>
              <a:rPr lang="en-AU" sz="1600" dirty="0"/>
              <a:t>and </a:t>
            </a:r>
            <a:r>
              <a:rPr lang="en-AU" sz="1600" b="1" dirty="0">
                <a:solidFill>
                  <a:schemeClr val="tx1"/>
                </a:solidFill>
              </a:rPr>
              <a:t>TIME – Travel Industry Mentor Experience </a:t>
            </a:r>
            <a:endParaRPr lang="en-AU" sz="1600" b="1" baseline="0" dirty="0">
              <a:solidFill>
                <a:schemeClr val="tx1"/>
              </a:solidFill>
            </a:endParaRPr>
          </a:p>
          <a:p>
            <a:pPr eaLnBrk="0" hangingPunct="0"/>
            <a:endParaRPr lang="en-AU" sz="1600" dirty="0">
              <a:solidFill>
                <a:schemeClr val="tx1"/>
              </a:solidFill>
            </a:endParaRPr>
          </a:p>
          <a:p>
            <a:pPr eaLnBrk="0" hangingPunct="0"/>
            <a:r>
              <a:rPr lang="en-AU" sz="1600" dirty="0"/>
              <a:t>It may not be suitable for other applications. The use of this data for any other purpose should be discussed with the lead author. MyTravelResearch.com accepts no responsibility for unauthorised use of this data by a third party. </a:t>
            </a:r>
          </a:p>
          <a:p>
            <a:pPr marL="0" marR="0" indent="0" algn="ctr" defTabSz="914400" rtl="0" eaLnBrk="1" fontAlgn="base" latinLnBrk="0" hangingPunct="1">
              <a:lnSpc>
                <a:spcPct val="100000"/>
              </a:lnSpc>
              <a:spcBef>
                <a:spcPct val="0"/>
              </a:spcBef>
              <a:spcAft>
                <a:spcPct val="0"/>
              </a:spcAft>
              <a:buClrTx/>
              <a:buSzTx/>
              <a:buFontTx/>
              <a:buNone/>
              <a:tabLst/>
              <a:defRPr/>
            </a:pPr>
            <a:endParaRPr lang="en-US" sz="1600" baseline="0" dirty="0"/>
          </a:p>
          <a:p>
            <a:pPr marL="0" marR="0" indent="0" algn="ctr" defTabSz="914400" rtl="0" eaLnBrk="1" fontAlgn="base" latinLnBrk="0" hangingPunct="1">
              <a:lnSpc>
                <a:spcPct val="100000"/>
              </a:lnSpc>
              <a:spcBef>
                <a:spcPct val="0"/>
              </a:spcBef>
              <a:spcAft>
                <a:spcPct val="0"/>
              </a:spcAft>
              <a:buClrTx/>
              <a:buSzTx/>
              <a:buFontTx/>
              <a:buNone/>
              <a:tabLst/>
              <a:defRPr/>
            </a:pPr>
            <a:endParaRPr lang="en-US" sz="1600" baseline="0" dirty="0"/>
          </a:p>
          <a:p>
            <a:pPr marL="0" marR="0" indent="0" algn="ctr" defTabSz="914400" rtl="0" eaLnBrk="1" fontAlgn="base" latinLnBrk="0" hangingPunct="1">
              <a:lnSpc>
                <a:spcPct val="100000"/>
              </a:lnSpc>
              <a:spcBef>
                <a:spcPct val="0"/>
              </a:spcBef>
              <a:spcAft>
                <a:spcPct val="0"/>
              </a:spcAft>
              <a:buClrTx/>
              <a:buSzTx/>
              <a:buFontTx/>
              <a:buNone/>
              <a:tabLst/>
              <a:defRPr/>
            </a:pPr>
            <a:r>
              <a:rPr lang="en-US" sz="1600" baseline="0" dirty="0"/>
              <a:t>© MyTravelResearch.com® 2021</a:t>
            </a:r>
            <a:endParaRPr lang="en-US" sz="1600" dirty="0"/>
          </a:p>
        </p:txBody>
      </p:sp>
    </p:spTree>
    <p:extLst>
      <p:ext uri="{BB962C8B-B14F-4D97-AF65-F5344CB8AC3E}">
        <p14:creationId xmlns:p14="http://schemas.microsoft.com/office/powerpoint/2010/main" val="534354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1200" y="2130426"/>
            <a:ext cx="10363200" cy="612775"/>
          </a:xfrm>
          <a:prstGeom prst="rect">
            <a:avLst/>
          </a:prstGeom>
        </p:spPr>
        <p:txBody>
          <a:bodyPr/>
          <a:lstStyle>
            <a:lvl1pPr algn="l">
              <a:defRPr sz="3200" baseline="0">
                <a:solidFill>
                  <a:srgbClr val="F2B605"/>
                </a:solidFill>
              </a:defRPr>
            </a:lvl1pPr>
          </a:lstStyle>
          <a:p>
            <a:r>
              <a:rPr lang="en-AU" dirty="0"/>
              <a:t>Click to enter report title</a:t>
            </a:r>
            <a:endParaRPr lang="en-US" dirty="0"/>
          </a:p>
        </p:txBody>
      </p:sp>
      <p:sp>
        <p:nvSpPr>
          <p:cNvPr id="3" name="Subtitle 2"/>
          <p:cNvSpPr>
            <a:spLocks noGrp="1"/>
          </p:cNvSpPr>
          <p:nvPr>
            <p:ph type="subTitle" idx="1" hasCustomPrompt="1"/>
          </p:nvPr>
        </p:nvSpPr>
        <p:spPr>
          <a:xfrm>
            <a:off x="1956653" y="4267200"/>
            <a:ext cx="8331200" cy="381000"/>
          </a:xfrm>
          <a:prstGeom prst="rect">
            <a:avLst/>
          </a:prstGeom>
        </p:spPr>
        <p:txBody>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client name</a:t>
            </a:r>
            <a:endParaRPr lang="en-US" dirty="0"/>
          </a:p>
        </p:txBody>
      </p:sp>
      <p:sp>
        <p:nvSpPr>
          <p:cNvPr id="7" name="TextBox 6"/>
          <p:cNvSpPr txBox="1"/>
          <p:nvPr userDrawn="1"/>
        </p:nvSpPr>
        <p:spPr>
          <a:xfrm>
            <a:off x="711200" y="6153090"/>
            <a:ext cx="10769600" cy="400110"/>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000" b="1" dirty="0"/>
              <a:t>Disclaimer: </a:t>
            </a:r>
            <a:r>
              <a:rPr lang="en-US" sz="1000" dirty="0"/>
              <a:t>If you have any disclaimer or notes you want to place here,</a:t>
            </a:r>
            <a:r>
              <a:rPr lang="en-US" sz="1000" baseline="0" dirty="0"/>
              <a:t> please go into the Master Slide and edit the text at the bottom of the flyer pages. </a:t>
            </a:r>
          </a:p>
          <a:p>
            <a:pPr marL="0" marR="0" indent="0" algn="l" defTabSz="914400" rtl="0" eaLnBrk="1" fontAlgn="base" latinLnBrk="0" hangingPunct="1">
              <a:lnSpc>
                <a:spcPct val="100000"/>
              </a:lnSpc>
              <a:spcBef>
                <a:spcPct val="0"/>
              </a:spcBef>
              <a:spcAft>
                <a:spcPct val="0"/>
              </a:spcAft>
              <a:buClrTx/>
              <a:buSzTx/>
              <a:buFontTx/>
              <a:buNone/>
              <a:tabLst/>
              <a:defRPr/>
            </a:pPr>
            <a:r>
              <a:rPr lang="en-US" sz="1000" baseline="0" dirty="0"/>
              <a:t>© </a:t>
            </a:r>
            <a:r>
              <a:rPr lang="en-US" sz="1000" baseline="0" dirty="0" err="1"/>
              <a:t>MyTravelResearch.com</a:t>
            </a:r>
            <a:r>
              <a:rPr lang="en-US" sz="1000" baseline="0" dirty="0"/>
              <a:t>® 2014</a:t>
            </a:r>
            <a:endParaRPr lang="en-US" sz="1000" dirty="0"/>
          </a:p>
        </p:txBody>
      </p:sp>
      <p:sp>
        <p:nvSpPr>
          <p:cNvPr id="8" name="TextBox 7"/>
          <p:cNvSpPr txBox="1"/>
          <p:nvPr userDrawn="1"/>
        </p:nvSpPr>
        <p:spPr>
          <a:xfrm>
            <a:off x="711200" y="4267200"/>
            <a:ext cx="1219200" cy="400110"/>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2000" b="1" dirty="0">
                <a:solidFill>
                  <a:srgbClr val="F2B605"/>
                </a:solidFill>
              </a:rPr>
              <a:t>Client:</a:t>
            </a:r>
            <a:endParaRPr lang="en-US" sz="2000" dirty="0">
              <a:solidFill>
                <a:srgbClr val="F2B605"/>
              </a:solidFill>
            </a:endParaRPr>
          </a:p>
        </p:txBody>
      </p:sp>
      <p:sp>
        <p:nvSpPr>
          <p:cNvPr id="9" name="TextBox 8"/>
          <p:cNvSpPr txBox="1"/>
          <p:nvPr userDrawn="1"/>
        </p:nvSpPr>
        <p:spPr>
          <a:xfrm>
            <a:off x="711200" y="4705290"/>
            <a:ext cx="2946400" cy="400110"/>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2000" b="1" dirty="0">
                <a:solidFill>
                  <a:srgbClr val="F2B605"/>
                </a:solidFill>
              </a:rPr>
              <a:t>Prepared by:</a:t>
            </a:r>
            <a:endParaRPr lang="en-US" sz="2000" dirty="0">
              <a:solidFill>
                <a:srgbClr val="F2B605"/>
              </a:solidFill>
            </a:endParaRPr>
          </a:p>
        </p:txBody>
      </p:sp>
      <p:sp>
        <p:nvSpPr>
          <p:cNvPr id="12" name="Text Placeholder 11"/>
          <p:cNvSpPr>
            <a:spLocks noGrp="1"/>
          </p:cNvSpPr>
          <p:nvPr>
            <p:ph type="body" sz="quarter" idx="10" hasCustomPrompt="1"/>
          </p:nvPr>
        </p:nvSpPr>
        <p:spPr>
          <a:xfrm>
            <a:off x="2880767" y="4705290"/>
            <a:ext cx="5588000" cy="381000"/>
          </a:xfrm>
          <a:prstGeom prst="rect">
            <a:avLst/>
          </a:prstGeom>
        </p:spPr>
        <p:txBody>
          <a:bodyPr vert="horz"/>
          <a:lstStyle>
            <a:lvl1pPr marL="0" indent="0">
              <a:buNone/>
              <a:defRPr sz="2000" baseline="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AU" dirty="0"/>
              <a:t>Click to enter name</a:t>
            </a:r>
            <a:endParaRPr lang="en-US" dirty="0"/>
          </a:p>
        </p:txBody>
      </p:sp>
      <p:sp>
        <p:nvSpPr>
          <p:cNvPr id="15" name="TextBox 14"/>
          <p:cNvSpPr txBox="1"/>
          <p:nvPr userDrawn="1"/>
        </p:nvSpPr>
        <p:spPr>
          <a:xfrm>
            <a:off x="711200" y="5162490"/>
            <a:ext cx="1219200" cy="400110"/>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2000" b="1" dirty="0">
                <a:solidFill>
                  <a:srgbClr val="F2B605"/>
                </a:solidFill>
              </a:rPr>
              <a:t>Date:</a:t>
            </a:r>
            <a:endParaRPr lang="en-US" sz="2000" dirty="0">
              <a:solidFill>
                <a:srgbClr val="F2B605"/>
              </a:solidFill>
            </a:endParaRPr>
          </a:p>
        </p:txBody>
      </p:sp>
      <p:sp>
        <p:nvSpPr>
          <p:cNvPr id="18" name="Text Placeholder 17"/>
          <p:cNvSpPr>
            <a:spLocks noGrp="1"/>
          </p:cNvSpPr>
          <p:nvPr>
            <p:ph type="body" sz="quarter" idx="11" hasCustomPrompt="1"/>
          </p:nvPr>
        </p:nvSpPr>
        <p:spPr>
          <a:xfrm>
            <a:off x="1828800" y="5161910"/>
            <a:ext cx="3556000" cy="400690"/>
          </a:xfrm>
          <a:prstGeom prst="rect">
            <a:avLst/>
          </a:prstGeom>
        </p:spPr>
        <p:txBody>
          <a:bodyPr vert="horz"/>
          <a:lstStyle>
            <a:lvl1pPr marL="0" indent="0">
              <a:buNone/>
              <a:defRPr sz="2000" baseline="0"/>
            </a:lvl1pPr>
            <a:lvl2pPr>
              <a:defRPr sz="2000"/>
            </a:lvl2pPr>
            <a:lvl3pPr>
              <a:defRPr sz="2000"/>
            </a:lvl3pPr>
            <a:lvl4pPr>
              <a:defRPr sz="2000"/>
            </a:lvl4pPr>
            <a:lvl5pPr>
              <a:defRPr sz="2000"/>
            </a:lvl5pPr>
          </a:lstStyle>
          <a:p>
            <a:pPr lvl="0"/>
            <a:r>
              <a:rPr lang="en-AU" dirty="0"/>
              <a:t>Click to enter date</a:t>
            </a:r>
            <a:endParaRPr lang="en-US" dirty="0"/>
          </a:p>
        </p:txBody>
      </p:sp>
      <p:sp>
        <p:nvSpPr>
          <p:cNvPr id="11" name="Rectangle 10"/>
          <p:cNvSpPr/>
          <p:nvPr userDrawn="1"/>
        </p:nvSpPr>
        <p:spPr>
          <a:xfrm flipV="1">
            <a:off x="0" y="0"/>
            <a:ext cx="12192000" cy="1447800"/>
          </a:xfrm>
          <a:prstGeom prst="rect">
            <a:avLst/>
          </a:prstGeom>
          <a:solidFill>
            <a:srgbClr val="F2B6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MyTravelResearch_Logo_White_Transparen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66108" y="334335"/>
            <a:ext cx="4769057" cy="914400"/>
          </a:xfrm>
          <a:prstGeom prst="rect">
            <a:avLst/>
          </a:prstGeom>
        </p:spPr>
      </p:pic>
    </p:spTree>
    <p:extLst>
      <p:ext uri="{BB962C8B-B14F-4D97-AF65-F5344CB8AC3E}">
        <p14:creationId xmlns:p14="http://schemas.microsoft.com/office/powerpoint/2010/main" val="304917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a:prstGeom prst="rect">
            <a:avLst/>
          </a:prstGeom>
        </p:spPr>
        <p:txBody>
          <a:bodyPr/>
          <a:lstStyle>
            <a:lvl1pPr algn="l">
              <a:defRPr sz="2400" b="1"/>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9833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a:prstGeom prst="rect">
            <a:avLst/>
          </a:prstGeom>
        </p:spPr>
        <p:txBody>
          <a:bodyPr/>
          <a:lstStyle>
            <a:lvl1pPr algn="l">
              <a:defRPr sz="2400" b="1"/>
            </a:lvl1pPr>
          </a:lstStyle>
          <a:p>
            <a:r>
              <a:rPr lang="en-US" dirty="0"/>
              <a:t>Click to edit Master title style</a:t>
            </a:r>
          </a:p>
        </p:txBody>
      </p:sp>
    </p:spTree>
    <p:extLst>
      <p:ext uri="{BB962C8B-B14F-4D97-AF65-F5344CB8AC3E}">
        <p14:creationId xmlns:p14="http://schemas.microsoft.com/office/powerpoint/2010/main" val="101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a:prstGeom prst="rect">
            <a:avLst/>
          </a:prstGeom>
        </p:spPr>
        <p:txBody>
          <a:bodyPr/>
          <a:lstStyle>
            <a:lvl1pPr algn="l">
              <a:defRPr sz="2400" b="1"/>
            </a:lvl1pPr>
          </a:lstStyle>
          <a:p>
            <a:r>
              <a:rPr lang="en-US" dirty="0"/>
              <a:t>Click to edit Master title style</a:t>
            </a:r>
          </a:p>
        </p:txBody>
      </p:sp>
      <p:sp>
        <p:nvSpPr>
          <p:cNvPr id="3" name="Content Placeholder 2"/>
          <p:cNvSpPr>
            <a:spLocks noGrp="1"/>
          </p:cNvSpPr>
          <p:nvPr>
            <p:ph sz="half" idx="1"/>
          </p:nvPr>
        </p:nvSpPr>
        <p:spPr>
          <a:xfrm>
            <a:off x="609600" y="1219201"/>
            <a:ext cx="5384800" cy="4525963"/>
          </a:xfrm>
          <a:prstGeom prst="rect">
            <a:avLst/>
          </a:prstGeo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19201"/>
            <a:ext cx="5384800" cy="4525963"/>
          </a:xfrm>
          <a:prstGeom prst="rect">
            <a:avLst/>
          </a:prstGeo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2373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4945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6.emf"/><Relationship Id="rId4" Type="http://schemas.openxmlformats.org/officeDocument/2006/relationships/slideLayout" Target="../slideLayouts/slideLayout8.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TextBox 20"/>
          <p:cNvSpPr txBox="1"/>
          <p:nvPr/>
        </p:nvSpPr>
        <p:spPr>
          <a:xfrm>
            <a:off x="10871200" y="6477000"/>
            <a:ext cx="1117600" cy="261610"/>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1100" b="0" dirty="0"/>
              <a:t>Page </a:t>
            </a:r>
            <a:fld id="{C9060984-B2A5-8647-8E3D-E84AE8D8D457}" type="slidenum">
              <a:rPr lang="en-US" sz="1100" b="0" smtClean="0"/>
              <a:pPr marL="0" marR="0" indent="0" algn="r" defTabSz="914400" rtl="0" eaLnBrk="1" fontAlgn="base" latinLnBrk="0" hangingPunct="1">
                <a:lnSpc>
                  <a:spcPct val="100000"/>
                </a:lnSpc>
                <a:spcBef>
                  <a:spcPct val="0"/>
                </a:spcBef>
                <a:spcAft>
                  <a:spcPct val="0"/>
                </a:spcAft>
                <a:buClrTx/>
                <a:buSzTx/>
                <a:buFontTx/>
                <a:buNone/>
                <a:tabLst/>
                <a:defRPr/>
              </a:pPr>
              <a:t>‹#›</a:t>
            </a:fld>
            <a:r>
              <a:rPr lang="en-US" sz="1100" b="0" dirty="0"/>
              <a:t> </a:t>
            </a:r>
          </a:p>
        </p:txBody>
      </p:sp>
      <p:pic>
        <p:nvPicPr>
          <p:cNvPr id="23" name="Picture 22" descr="MyTravelResearch_Logo_Transparent.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70948" y="89877"/>
            <a:ext cx="2624665" cy="622047"/>
          </a:xfrm>
          <a:prstGeom prst="rect">
            <a:avLst/>
          </a:prstGeom>
        </p:spPr>
      </p:pic>
      <p:pic>
        <p:nvPicPr>
          <p:cNvPr id="26" name="Picture 25" descr="left-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92" y="0"/>
            <a:ext cx="1389863" cy="6858000"/>
          </a:xfrm>
          <a:prstGeom prst="rect">
            <a:avLst/>
          </a:prstGeom>
        </p:spPr>
      </p:pic>
    </p:spTree>
    <p:extLst>
      <p:ext uri="{BB962C8B-B14F-4D97-AF65-F5344CB8AC3E}">
        <p14:creationId xmlns:p14="http://schemas.microsoft.com/office/powerpoint/2010/main" val="1487800878"/>
      </p:ext>
    </p:extLst>
  </p:cSld>
  <p:clrMap bg1="lt1" tx1="dk1" bg2="lt2" tx2="dk2" accent1="accent1" accent2="accent2" accent3="accent3" accent4="accent4" accent5="accent5" accent6="accent6" hlink="hlink" folHlink="folHlink"/>
  <p:sldLayoutIdLst>
    <p:sldLayoutId id="2147483673" r:id="rId1"/>
    <p:sldLayoutId id="2147483689" r:id="rId2"/>
    <p:sldLayoutId id="2147483691" r:id="rId3"/>
    <p:sldLayoutId id="2147483692"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flipV="1">
            <a:off x="-3829" y="6172200"/>
            <a:ext cx="12192000" cy="685800"/>
          </a:xfrm>
          <a:prstGeom prst="rect">
            <a:avLst/>
          </a:prstGeom>
          <a:solidFill>
            <a:srgbClr val="F2B6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MyTravelResearch_Logo_White_Transparent.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9008" y="6392975"/>
            <a:ext cx="1526512" cy="323410"/>
          </a:xfrm>
          <a:prstGeom prst="rect">
            <a:avLst/>
          </a:prstGeom>
        </p:spPr>
      </p:pic>
      <p:sp>
        <p:nvSpPr>
          <p:cNvPr id="8" name="TextBox 7"/>
          <p:cNvSpPr txBox="1"/>
          <p:nvPr/>
        </p:nvSpPr>
        <p:spPr>
          <a:xfrm>
            <a:off x="10871200" y="6477000"/>
            <a:ext cx="1117600" cy="261610"/>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1100" b="0" dirty="0"/>
              <a:t>Page </a:t>
            </a:r>
            <a:fld id="{C9060984-B2A5-8647-8E3D-E84AE8D8D457}" type="slidenum">
              <a:rPr lang="en-US" sz="1100" b="0" smtClean="0"/>
              <a:pPr marL="0" marR="0" indent="0" algn="r" defTabSz="914400" rtl="0" eaLnBrk="1" fontAlgn="base" latinLnBrk="0" hangingPunct="1">
                <a:lnSpc>
                  <a:spcPct val="100000"/>
                </a:lnSpc>
                <a:spcBef>
                  <a:spcPct val="0"/>
                </a:spcBef>
                <a:spcAft>
                  <a:spcPct val="0"/>
                </a:spcAft>
                <a:buClrTx/>
                <a:buSzTx/>
                <a:buFontTx/>
                <a:buNone/>
                <a:tabLst/>
                <a:defRPr/>
              </a:pPr>
              <a:t>‹#›</a:t>
            </a:fld>
            <a:r>
              <a:rPr lang="en-US" sz="1100" b="0" dirty="0"/>
              <a:t> </a:t>
            </a:r>
          </a:p>
        </p:txBody>
      </p:sp>
      <p:pic>
        <p:nvPicPr>
          <p:cNvPr id="7" name="Picture 6">
            <a:extLst>
              <a:ext uri="{FF2B5EF4-FFF2-40B4-BE49-F238E27FC236}">
                <a16:creationId xmlns:a16="http://schemas.microsoft.com/office/drawing/2014/main" id="{DCC5F39B-02BD-4B32-B2C3-BE020A026119}"/>
              </a:ext>
            </a:extLst>
          </p:cNvPr>
          <p:cNvPicPr>
            <a:picLocks noChangeAspect="1"/>
          </p:cNvPicPr>
          <p:nvPr userDrawn="1"/>
        </p:nvPicPr>
        <p:blipFill>
          <a:blip r:embed="rId10"/>
          <a:stretch>
            <a:fillRect/>
          </a:stretch>
        </p:blipFill>
        <p:spPr>
          <a:xfrm>
            <a:off x="11062455" y="150134"/>
            <a:ext cx="926345" cy="830042"/>
          </a:xfrm>
          <a:prstGeom prst="rect">
            <a:avLst/>
          </a:prstGeom>
        </p:spPr>
      </p:pic>
    </p:spTree>
    <p:extLst>
      <p:ext uri="{BB962C8B-B14F-4D97-AF65-F5344CB8AC3E}">
        <p14:creationId xmlns:p14="http://schemas.microsoft.com/office/powerpoint/2010/main" val="3608504538"/>
      </p:ext>
    </p:extLst>
  </p:cSld>
  <p:clrMap bg1="lt1" tx1="dk1" bg2="lt2" tx2="dk2" accent1="accent1" accent2="accent2" accent3="accent3" accent4="accent4" accent5="accent5" accent6="accent6" hlink="hlink" folHlink="folHlink"/>
  <p:sldLayoutIdLst>
    <p:sldLayoutId id="2147483675" r:id="rId1"/>
    <p:sldLayoutId id="2147483681" r:id="rId2"/>
    <p:sldLayoutId id="2147483685" r:id="rId3"/>
    <p:sldLayoutId id="2147483683" r:id="rId4"/>
    <p:sldLayoutId id="2147483694" r:id="rId5"/>
    <p:sldLayoutId id="2147483693" r:id="rId6"/>
    <p:sldLayoutId id="2147483698"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3936FF-B2FA-4024-8A70-5FEBBFAB8068}"/>
              </a:ext>
            </a:extLst>
          </p:cNvPr>
          <p:cNvPicPr>
            <a:picLocks noChangeAspect="1"/>
          </p:cNvPicPr>
          <p:nvPr userDrawn="1"/>
        </p:nvPicPr>
        <p:blipFill>
          <a:blip r:embed="rId8"/>
          <a:stretch>
            <a:fillRect/>
          </a:stretch>
        </p:blipFill>
        <p:spPr>
          <a:xfrm>
            <a:off x="10344472" y="5085184"/>
            <a:ext cx="1665437" cy="1492298"/>
          </a:xfrm>
          <a:prstGeom prst="rect">
            <a:avLst/>
          </a:prstGeom>
        </p:spPr>
      </p:pic>
    </p:spTree>
    <p:extLst>
      <p:ext uri="{BB962C8B-B14F-4D97-AF65-F5344CB8AC3E}">
        <p14:creationId xmlns:p14="http://schemas.microsoft.com/office/powerpoint/2010/main" val="1010757290"/>
      </p:ext>
    </p:extLst>
  </p:cSld>
  <p:clrMap bg1="lt1" tx1="dk1" bg2="lt2" tx2="dk2" accent1="accent1" accent2="accent2" accent3="accent3" accent4="accent4" accent5="accent5" accent6="accent6" hlink="hlink" folHlink="folHlink"/>
  <p:sldLayoutIdLst>
    <p:sldLayoutId id="2147483678" r:id="rId1"/>
    <p:sldLayoutId id="2147483677" r:id="rId2"/>
    <p:sldLayoutId id="2147483679" r:id="rId3"/>
    <p:sldLayoutId id="2147483695" r:id="rId4"/>
    <p:sldLayoutId id="2147483696" r:id="rId5"/>
    <p:sldLayoutId id="2147483697"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hyperlink" Target="http://www.hcdi.net/back-to-the-future-system-3/"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www.truity.com/test/type-finder-personality-test-new"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svg"/><Relationship Id="rId10" Type="http://schemas.openxmlformats.org/officeDocument/2006/relationships/image" Target="../media/image5.png"/><Relationship Id="rId4" Type="http://schemas.openxmlformats.org/officeDocument/2006/relationships/image" Target="../media/image35.png"/><Relationship Id="rId9"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a:effectLst/>
                <a:latin typeface="Calibri" panose="020F0502020204030204" pitchFamily="34" charset="0"/>
                <a:ea typeface="Calibri" panose="020F0502020204030204" pitchFamily="34" charset="0"/>
                <a:cs typeface="Calibri" panose="020F0502020204030204" pitchFamily="34" charset="0"/>
              </a:rPr>
              <a:t>How to Identify and Understand Your Ideal Customer</a:t>
            </a:r>
            <a:endParaRPr lang="en-US" sz="4000" dirty="0"/>
          </a:p>
        </p:txBody>
      </p:sp>
      <p:sp>
        <p:nvSpPr>
          <p:cNvPr id="2" name="Subtitle 1">
            <a:extLst>
              <a:ext uri="{FF2B5EF4-FFF2-40B4-BE49-F238E27FC236}">
                <a16:creationId xmlns:a16="http://schemas.microsoft.com/office/drawing/2014/main" id="{B37177F7-CD46-4EDC-83CA-970ECA41DC70}"/>
              </a:ext>
            </a:extLst>
          </p:cNvPr>
          <p:cNvSpPr>
            <a:spLocks noGrp="1"/>
          </p:cNvSpPr>
          <p:nvPr>
            <p:ph type="subTitle" idx="1"/>
          </p:nvPr>
        </p:nvSpPr>
        <p:spPr/>
        <p:txBody>
          <a:bodyPr/>
          <a:lstStyle/>
          <a:p>
            <a:r>
              <a:rPr lang="en-AU" dirty="0"/>
              <a:t>Travel Industry Mentor Experience</a:t>
            </a:r>
          </a:p>
        </p:txBody>
      </p:sp>
      <p:sp>
        <p:nvSpPr>
          <p:cNvPr id="8" name="Text Placeholder 7"/>
          <p:cNvSpPr>
            <a:spLocks noGrp="1"/>
          </p:cNvSpPr>
          <p:nvPr>
            <p:ph type="body" sz="quarter" idx="10"/>
          </p:nvPr>
        </p:nvSpPr>
        <p:spPr/>
        <p:txBody>
          <a:bodyPr/>
          <a:lstStyle/>
          <a:p>
            <a:r>
              <a:rPr lang="en-US" dirty="0"/>
              <a:t>Carolyn Childs</a:t>
            </a:r>
          </a:p>
        </p:txBody>
      </p:sp>
      <p:sp>
        <p:nvSpPr>
          <p:cNvPr id="3" name="Text Placeholder 2">
            <a:extLst>
              <a:ext uri="{FF2B5EF4-FFF2-40B4-BE49-F238E27FC236}">
                <a16:creationId xmlns:a16="http://schemas.microsoft.com/office/drawing/2014/main" id="{80088DDF-93F4-4BDC-9986-39A642088422}"/>
              </a:ext>
            </a:extLst>
          </p:cNvPr>
          <p:cNvSpPr>
            <a:spLocks noGrp="1"/>
          </p:cNvSpPr>
          <p:nvPr>
            <p:ph type="body" sz="quarter" idx="11"/>
          </p:nvPr>
        </p:nvSpPr>
        <p:spPr/>
        <p:txBody>
          <a:bodyPr/>
          <a:lstStyle/>
          <a:p>
            <a:r>
              <a:rPr lang="en-AU" dirty="0"/>
              <a:t>13</a:t>
            </a:r>
            <a:r>
              <a:rPr lang="en-AU" baseline="30000" dirty="0"/>
              <a:t>th</a:t>
            </a:r>
            <a:r>
              <a:rPr lang="en-AU" dirty="0"/>
              <a:t> April 2021</a:t>
            </a:r>
          </a:p>
        </p:txBody>
      </p:sp>
    </p:spTree>
    <p:extLst>
      <p:ext uri="{BB962C8B-B14F-4D97-AF65-F5344CB8AC3E}">
        <p14:creationId xmlns:p14="http://schemas.microsoft.com/office/powerpoint/2010/main" val="3689601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149313-CE20-41E1-9F67-B6C16B86A38C}"/>
              </a:ext>
            </a:extLst>
          </p:cNvPr>
          <p:cNvSpPr/>
          <p:nvPr/>
        </p:nvSpPr>
        <p:spPr>
          <a:xfrm>
            <a:off x="479376" y="990600"/>
            <a:ext cx="3672408" cy="258241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B4B9B589-86DA-44E0-A6EF-43CEE10832D2}"/>
              </a:ext>
            </a:extLst>
          </p:cNvPr>
          <p:cNvSpPr>
            <a:spLocks noGrp="1"/>
          </p:cNvSpPr>
          <p:nvPr>
            <p:ph type="title"/>
          </p:nvPr>
        </p:nvSpPr>
        <p:spPr/>
        <p:txBody>
          <a:bodyPr/>
          <a:lstStyle/>
          <a:p>
            <a:r>
              <a:rPr lang="en-AU" dirty="0"/>
              <a:t>The 16 different levels of you as a customer</a:t>
            </a:r>
          </a:p>
        </p:txBody>
      </p:sp>
      <p:graphicFrame>
        <p:nvGraphicFramePr>
          <p:cNvPr id="4" name="Content Placeholder 3">
            <a:extLst>
              <a:ext uri="{FF2B5EF4-FFF2-40B4-BE49-F238E27FC236}">
                <a16:creationId xmlns:a16="http://schemas.microsoft.com/office/drawing/2014/main" id="{E0C212EE-1C84-4BC3-94C5-CF26E751FBB4}"/>
              </a:ext>
            </a:extLst>
          </p:cNvPr>
          <p:cNvGraphicFramePr>
            <a:graphicFrameLocks noGrp="1"/>
          </p:cNvGraphicFramePr>
          <p:nvPr>
            <p:ph idx="1"/>
            <p:extLst>
              <p:ext uri="{D42A27DB-BD31-4B8C-83A1-F6EECF244321}">
                <p14:modId xmlns:p14="http://schemas.microsoft.com/office/powerpoint/2010/main" val="1345444294"/>
              </p:ext>
            </p:extLst>
          </p:nvPr>
        </p:nvGraphicFramePr>
        <p:xfrm>
          <a:off x="811832" y="126876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Google Shape;308;p16">
            <a:extLst>
              <a:ext uri="{FF2B5EF4-FFF2-40B4-BE49-F238E27FC236}">
                <a16:creationId xmlns:a16="http://schemas.microsoft.com/office/drawing/2014/main" id="{D1EFBBE9-8EA9-43F9-A2C3-79157BE8A694}"/>
              </a:ext>
            </a:extLst>
          </p:cNvPr>
          <p:cNvSpPr txBox="1"/>
          <p:nvPr/>
        </p:nvSpPr>
        <p:spPr>
          <a:xfrm>
            <a:off x="8527837" y="1373887"/>
            <a:ext cx="3036370" cy="2031285"/>
          </a:xfrm>
          <a:prstGeom prst="rect">
            <a:avLst/>
          </a:prstGeom>
          <a:noFill/>
          <a:ln w="9525" cap="flat" cmpd="sng">
            <a:solidFill>
              <a:schemeClr val="tx1"/>
            </a:solidFill>
            <a:prstDash val="dot"/>
            <a:round/>
            <a:headEnd type="none" w="sm" len="sm"/>
            <a:tailEnd type="none" w="sm" len="sm"/>
          </a:ln>
        </p:spPr>
        <p:txBody>
          <a:bodyPr spcFirstLastPara="1" wrap="square" lIns="91425" tIns="45700" rIns="91425" bIns="45700" anchor="t" anchorCtr="0">
            <a:spAutoFit/>
          </a:bodyPr>
          <a:lstStyle/>
          <a:p>
            <a:pPr algn="ctr">
              <a:spcBef>
                <a:spcPts val="0"/>
              </a:spcBef>
              <a:spcAft>
                <a:spcPts val="0"/>
              </a:spcAft>
              <a:buClr>
                <a:srgbClr val="000000"/>
              </a:buClr>
              <a:buSzPts val="1800"/>
            </a:pPr>
            <a:r>
              <a:rPr lang="en-AU" dirty="0">
                <a:latin typeface="Calibri"/>
                <a:ea typeface="Calibri"/>
                <a:cs typeface="Calibri"/>
                <a:sym typeface="Calibri"/>
              </a:rPr>
              <a:t>All of these elements shape our preferences, attitudes and beliefs</a:t>
            </a:r>
            <a:endParaRPr sz="1400" dirty="0">
              <a:latin typeface="Arial"/>
              <a:ea typeface="Arial"/>
              <a:cs typeface="Arial"/>
              <a:sym typeface="Arial"/>
            </a:endParaRPr>
          </a:p>
          <a:p>
            <a:pPr algn="ctr">
              <a:spcBef>
                <a:spcPts val="0"/>
              </a:spcBef>
              <a:spcAft>
                <a:spcPts val="0"/>
              </a:spcAft>
              <a:buClr>
                <a:srgbClr val="000000"/>
              </a:buClr>
              <a:buSzPts val="1800"/>
            </a:pPr>
            <a:endParaRPr lang="en-AU" dirty="0">
              <a:latin typeface="Calibri"/>
              <a:ea typeface="Calibri"/>
              <a:cs typeface="Calibri"/>
              <a:sym typeface="Calibri"/>
            </a:endParaRPr>
          </a:p>
          <a:p>
            <a:pPr algn="ctr">
              <a:spcBef>
                <a:spcPts val="0"/>
              </a:spcBef>
              <a:spcAft>
                <a:spcPts val="0"/>
              </a:spcAft>
              <a:buClr>
                <a:srgbClr val="000000"/>
              </a:buClr>
              <a:buSzPts val="1800"/>
            </a:pPr>
            <a:r>
              <a:rPr lang="en-AU" dirty="0">
                <a:latin typeface="Calibri"/>
                <a:ea typeface="Calibri"/>
                <a:cs typeface="Calibri"/>
                <a:sym typeface="Calibri"/>
              </a:rPr>
              <a:t>At different times all of them may influence our decision-making</a:t>
            </a:r>
            <a:endParaRPr sz="1400" dirty="0">
              <a:latin typeface="Arial"/>
              <a:ea typeface="Arial"/>
              <a:cs typeface="Arial"/>
              <a:sym typeface="Arial"/>
            </a:endParaRPr>
          </a:p>
        </p:txBody>
      </p:sp>
      <p:sp>
        <p:nvSpPr>
          <p:cNvPr id="7" name="Google Shape;310;p16">
            <a:extLst>
              <a:ext uri="{FF2B5EF4-FFF2-40B4-BE49-F238E27FC236}">
                <a16:creationId xmlns:a16="http://schemas.microsoft.com/office/drawing/2014/main" id="{588321C4-7414-4B5D-A879-C82B62E5F132}"/>
              </a:ext>
            </a:extLst>
          </p:cNvPr>
          <p:cNvSpPr txBox="1"/>
          <p:nvPr/>
        </p:nvSpPr>
        <p:spPr>
          <a:xfrm>
            <a:off x="479376" y="1373887"/>
            <a:ext cx="1872208" cy="1815841"/>
          </a:xfrm>
          <a:prstGeom prst="rect">
            <a:avLst/>
          </a:prstGeom>
          <a:noFill/>
          <a:ln>
            <a:noFill/>
          </a:ln>
        </p:spPr>
        <p:txBody>
          <a:bodyPr spcFirstLastPara="1" wrap="square" lIns="91425" tIns="45700" rIns="91425" bIns="45700" anchor="t" anchorCtr="0">
            <a:spAutoFit/>
          </a:bodyPr>
          <a:lstStyle/>
          <a:p>
            <a:pPr algn="ctr">
              <a:spcBef>
                <a:spcPts val="0"/>
              </a:spcBef>
              <a:spcAft>
                <a:spcPts val="0"/>
              </a:spcAft>
              <a:buClr>
                <a:srgbClr val="000000"/>
              </a:buClr>
              <a:buSzPts val="1800"/>
            </a:pPr>
            <a:r>
              <a:rPr lang="en-AU" sz="1400" b="1" dirty="0">
                <a:latin typeface="Calibri"/>
                <a:ea typeface="Calibri"/>
                <a:cs typeface="Calibri"/>
                <a:sym typeface="Calibri"/>
              </a:rPr>
              <a:t>Although we like to think our decision-making is rational a great deal of our decisions are made here in the reflexive and emotional parts of our brain</a:t>
            </a:r>
            <a:endParaRPr sz="1100" b="1" dirty="0">
              <a:latin typeface="Arial"/>
              <a:ea typeface="Arial"/>
              <a:cs typeface="Arial"/>
              <a:sym typeface="Arial"/>
            </a:endParaRPr>
          </a:p>
        </p:txBody>
      </p:sp>
      <p:sp>
        <p:nvSpPr>
          <p:cNvPr id="8" name="TextBox 7">
            <a:extLst>
              <a:ext uri="{FF2B5EF4-FFF2-40B4-BE49-F238E27FC236}">
                <a16:creationId xmlns:a16="http://schemas.microsoft.com/office/drawing/2014/main" id="{51EE4D61-D486-4D47-B8B0-BD7BAD54EF83}"/>
              </a:ext>
            </a:extLst>
          </p:cNvPr>
          <p:cNvSpPr txBox="1"/>
          <p:nvPr/>
        </p:nvSpPr>
        <p:spPr>
          <a:xfrm>
            <a:off x="10323146" y="3657798"/>
            <a:ext cx="1749518" cy="923330"/>
          </a:xfrm>
          <a:prstGeom prst="rect">
            <a:avLst/>
          </a:prstGeom>
          <a:noFill/>
        </p:spPr>
        <p:txBody>
          <a:bodyPr wrap="none" rtlCol="0">
            <a:spAutoFit/>
          </a:bodyPr>
          <a:lstStyle/>
          <a:p>
            <a:r>
              <a:rPr lang="en-AU" dirty="0"/>
              <a:t>Where?</a:t>
            </a:r>
          </a:p>
          <a:p>
            <a:r>
              <a:rPr lang="en-AU" dirty="0"/>
              <a:t>How?</a:t>
            </a:r>
          </a:p>
          <a:p>
            <a:r>
              <a:rPr lang="en-AU" dirty="0"/>
              <a:t>External factors?</a:t>
            </a:r>
          </a:p>
        </p:txBody>
      </p:sp>
    </p:spTree>
    <p:extLst>
      <p:ext uri="{BB962C8B-B14F-4D97-AF65-F5344CB8AC3E}">
        <p14:creationId xmlns:p14="http://schemas.microsoft.com/office/powerpoint/2010/main" val="190342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7"/>
          <p:cNvSpPr txBox="1">
            <a:spLocks noGrp="1"/>
          </p:cNvSpPr>
          <p:nvPr>
            <p:ph type="title"/>
          </p:nvPr>
        </p:nvSpPr>
        <p:spPr>
          <a:xfrm>
            <a:off x="479376" y="2564904"/>
            <a:ext cx="2397511" cy="715962"/>
          </a:xfrm>
          <a:prstGeom prst="rect">
            <a:avLst/>
          </a:prstGeom>
          <a:noFill/>
          <a:ln>
            <a:noFill/>
          </a:ln>
        </p:spPr>
        <p:txBody>
          <a:bodyPr spcFirstLastPara="1" wrap="square" lIns="91425" tIns="45700" rIns="91425" bIns="45700" anchor="ctr" anchorCtr="0">
            <a:noAutofit/>
          </a:bodyPr>
          <a:lstStyle/>
          <a:p>
            <a:pPr algn="ctr">
              <a:buSzPts val="3200"/>
            </a:pPr>
            <a:r>
              <a:rPr lang="en-AU" sz="3200" b="0" dirty="0"/>
              <a:t>The mammal who is descended from a reptile</a:t>
            </a:r>
            <a:endParaRPr sz="3200" b="0" dirty="0"/>
          </a:p>
        </p:txBody>
      </p:sp>
      <p:sp>
        <p:nvSpPr>
          <p:cNvPr id="316" name="Google Shape;316;p17"/>
          <p:cNvSpPr/>
          <p:nvPr/>
        </p:nvSpPr>
        <p:spPr>
          <a:xfrm>
            <a:off x="3503712" y="5550490"/>
            <a:ext cx="7930443" cy="461665"/>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rgbClr val="000000"/>
              </a:buClr>
              <a:buSzPts val="1200"/>
            </a:pPr>
            <a:r>
              <a:rPr lang="en-AU" sz="1200" dirty="0">
                <a:solidFill>
                  <a:schemeClr val="lt1"/>
                </a:solidFill>
                <a:latin typeface="Calibri"/>
                <a:ea typeface="Calibri"/>
                <a:cs typeface="Calibri"/>
                <a:sym typeface="Calibri"/>
              </a:rPr>
              <a:t>Source:  </a:t>
            </a:r>
            <a:r>
              <a:rPr lang="en-AU" sz="1200" u="sng" dirty="0">
                <a:solidFill>
                  <a:schemeClr val="hlink"/>
                </a:solidFill>
                <a:latin typeface="Calibri"/>
                <a:ea typeface="Calibri"/>
                <a:cs typeface="Calibri"/>
                <a:sym typeface="Calibri"/>
                <a:hlinkClick r:id="rId3"/>
              </a:rPr>
              <a:t>http://www.hcdi.net/back-to-the-future-system-3/</a:t>
            </a:r>
            <a:r>
              <a:rPr lang="en-AU" sz="1200" dirty="0">
                <a:solidFill>
                  <a:schemeClr val="lt1"/>
                </a:solidFill>
                <a:latin typeface="Calibri"/>
                <a:ea typeface="Calibri"/>
                <a:cs typeface="Calibri"/>
                <a:sym typeface="Calibri"/>
              </a:rPr>
              <a:t> </a:t>
            </a:r>
            <a:endParaRPr sz="1200" dirty="0">
              <a:solidFill>
                <a:schemeClr val="lt1"/>
              </a:solidFill>
              <a:latin typeface="Calibri"/>
              <a:ea typeface="Calibri"/>
              <a:cs typeface="Calibri"/>
              <a:sym typeface="Calibri"/>
            </a:endParaRPr>
          </a:p>
          <a:p>
            <a:pPr>
              <a:spcBef>
                <a:spcPts val="0"/>
              </a:spcBef>
              <a:spcAft>
                <a:spcPts val="0"/>
              </a:spcAft>
              <a:buClr>
                <a:srgbClr val="000000"/>
              </a:buClr>
              <a:buSzPts val="1200"/>
            </a:pPr>
            <a:r>
              <a:rPr lang="en-AU" sz="1200" dirty="0">
                <a:solidFill>
                  <a:schemeClr val="lt1"/>
                </a:solidFill>
                <a:latin typeface="Calibri"/>
                <a:ea typeface="Calibri"/>
                <a:cs typeface="Calibri"/>
                <a:sym typeface="Calibri"/>
              </a:rPr>
              <a:t>Based on Daniel Kahneman, Thinking fast and slow</a:t>
            </a:r>
            <a:endParaRPr sz="1400" dirty="0">
              <a:solidFill>
                <a:srgbClr val="000000"/>
              </a:solidFill>
              <a:latin typeface="Arial"/>
              <a:ea typeface="Arial"/>
              <a:cs typeface="Arial"/>
              <a:sym typeface="Arial"/>
            </a:endParaRPr>
          </a:p>
        </p:txBody>
      </p:sp>
      <p:pic>
        <p:nvPicPr>
          <p:cNvPr id="318" name="Google Shape;318;p17"/>
          <p:cNvPicPr preferRelativeResize="0"/>
          <p:nvPr/>
        </p:nvPicPr>
        <p:blipFill rotWithShape="1">
          <a:blip r:embed="rId4">
            <a:alphaModFix/>
          </a:blip>
          <a:srcRect/>
          <a:stretch/>
        </p:blipFill>
        <p:spPr>
          <a:xfrm>
            <a:off x="3647728" y="980728"/>
            <a:ext cx="4932271" cy="4325337"/>
          </a:xfrm>
          <a:prstGeom prst="rect">
            <a:avLst/>
          </a:prstGeom>
          <a:noFill/>
          <a:ln>
            <a:noFill/>
          </a:ln>
        </p:spPr>
      </p:pic>
      <p:sp>
        <p:nvSpPr>
          <p:cNvPr id="2" name="Arrow: Right 1">
            <a:extLst>
              <a:ext uri="{FF2B5EF4-FFF2-40B4-BE49-F238E27FC236}">
                <a16:creationId xmlns:a16="http://schemas.microsoft.com/office/drawing/2014/main" id="{73A74284-85CA-46D1-9A31-7DD3E7057CE3}"/>
              </a:ext>
            </a:extLst>
          </p:cNvPr>
          <p:cNvSpPr/>
          <p:nvPr/>
        </p:nvSpPr>
        <p:spPr>
          <a:xfrm>
            <a:off x="3071664" y="2708920"/>
            <a:ext cx="576064" cy="360040"/>
          </a:xfrm>
          <a:prstGeom prst="rightArrow">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 name="Google Shape;315;p17">
            <a:extLst>
              <a:ext uri="{FF2B5EF4-FFF2-40B4-BE49-F238E27FC236}">
                <a16:creationId xmlns:a16="http://schemas.microsoft.com/office/drawing/2014/main" id="{46C29989-3284-4907-8503-51D1F115EF6F}"/>
              </a:ext>
            </a:extLst>
          </p:cNvPr>
          <p:cNvSpPr txBox="1">
            <a:spLocks/>
          </p:cNvSpPr>
          <p:nvPr/>
        </p:nvSpPr>
        <p:spPr>
          <a:xfrm>
            <a:off x="8874315" y="2312876"/>
            <a:ext cx="3096344" cy="1143000"/>
          </a:xfrm>
          <a:prstGeom prst="rect">
            <a:avLst/>
          </a:prstGeom>
          <a:noFill/>
          <a:ln>
            <a:noFill/>
          </a:ln>
        </p:spPr>
        <p:txBody>
          <a:bodyPr spcFirstLastPara="1" wrap="square" lIns="91425" tIns="45700" rIns="91425" bIns="45700" anchor="ctr" anchorCtr="0">
            <a:noAutofit/>
          </a:bodyPr>
          <a:lstStyle>
            <a:lvl1pPr lvl="0" algn="l" defTabSz="457200" rtl="0" eaLnBrk="1" latinLnBrk="0" hangingPunct="1">
              <a:lnSpc>
                <a:spcPct val="100000"/>
              </a:lnSpc>
              <a:spcBef>
                <a:spcPts val="0"/>
              </a:spcBef>
              <a:spcAft>
                <a:spcPts val="0"/>
              </a:spcAft>
              <a:buClr>
                <a:srgbClr val="FF0000"/>
              </a:buClr>
              <a:buSzPts val="1800"/>
              <a:buNone/>
              <a:defRPr sz="4400" kern="1200">
                <a:solidFill>
                  <a:schemeClr val="tx1"/>
                </a:solidFill>
                <a:latin typeface="+mj-lt"/>
                <a:ea typeface="+mj-ea"/>
                <a:cs typeface="+mj-c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lgn="ctr" fontAlgn="auto">
              <a:buSzPts val="3200"/>
            </a:pPr>
            <a:r>
              <a:rPr lang="en-AU" sz="3200" dirty="0"/>
              <a:t>The ‘Rational Optimiser’</a:t>
            </a:r>
          </a:p>
        </p:txBody>
      </p:sp>
      <p:sp>
        <p:nvSpPr>
          <p:cNvPr id="8" name="Arrow: Right 7">
            <a:extLst>
              <a:ext uri="{FF2B5EF4-FFF2-40B4-BE49-F238E27FC236}">
                <a16:creationId xmlns:a16="http://schemas.microsoft.com/office/drawing/2014/main" id="{3F540818-DFB7-4DC0-96BC-909080B1BA07}"/>
              </a:ext>
            </a:extLst>
          </p:cNvPr>
          <p:cNvSpPr/>
          <p:nvPr/>
        </p:nvSpPr>
        <p:spPr>
          <a:xfrm flipH="1">
            <a:off x="8560712" y="2704356"/>
            <a:ext cx="576064" cy="360040"/>
          </a:xfrm>
          <a:prstGeom prst="rightArrow">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8"/>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a:buSzPct val="100000"/>
            </a:pPr>
            <a:br>
              <a:rPr lang="en-AU" sz="4000" dirty="0"/>
            </a:br>
            <a:r>
              <a:rPr lang="en-AU" sz="4000" dirty="0"/>
              <a:t>How to identify your customers</a:t>
            </a:r>
            <a:endParaRPr dirty="0"/>
          </a:p>
        </p:txBody>
      </p:sp>
      <p:graphicFrame>
        <p:nvGraphicFramePr>
          <p:cNvPr id="326" name="Google Shape;326;p18"/>
          <p:cNvGraphicFramePr/>
          <p:nvPr>
            <p:extLst>
              <p:ext uri="{D42A27DB-BD31-4B8C-83A1-F6EECF244321}">
                <p14:modId xmlns:p14="http://schemas.microsoft.com/office/powerpoint/2010/main" val="3765195219"/>
              </p:ext>
            </p:extLst>
          </p:nvPr>
        </p:nvGraphicFramePr>
        <p:xfrm>
          <a:off x="767407" y="1268760"/>
          <a:ext cx="10657185" cy="4820990"/>
        </p:xfrm>
        <a:graphic>
          <a:graphicData uri="http://schemas.openxmlformats.org/drawingml/2006/table">
            <a:tbl>
              <a:tblPr firstRow="1" bandRow="1">
                <a:tableStyleId>{10A1B5D5-9B99-4C35-A422-299274C87663}</a:tableStyleId>
              </a:tblPr>
              <a:tblGrid>
                <a:gridCol w="2642371">
                  <a:extLst>
                    <a:ext uri="{9D8B030D-6E8A-4147-A177-3AD203B41FA5}">
                      <a16:colId xmlns:a16="http://schemas.microsoft.com/office/drawing/2014/main" val="20000"/>
                    </a:ext>
                  </a:extLst>
                </a:gridCol>
                <a:gridCol w="4007407">
                  <a:extLst>
                    <a:ext uri="{9D8B030D-6E8A-4147-A177-3AD203B41FA5}">
                      <a16:colId xmlns:a16="http://schemas.microsoft.com/office/drawing/2014/main" val="20001"/>
                    </a:ext>
                  </a:extLst>
                </a:gridCol>
                <a:gridCol w="4007407">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200"/>
                        <a:buFont typeface="Arial"/>
                        <a:buNone/>
                      </a:pPr>
                      <a:r>
                        <a:rPr lang="en-AU" sz="1600" u="none" strike="noStrike" cap="none" dirty="0"/>
                        <a:t>Description</a:t>
                      </a: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AU" sz="1600" u="none" strike="noStrike" cap="none"/>
                        <a:t>Examples</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AU" sz="1600" u="none" strike="noStrike" cap="none"/>
                        <a:t>More information</a:t>
                      </a:r>
                      <a:endParaRPr sz="18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AU" sz="1600" u="none" strike="noStrike" cap="none"/>
                        <a:t>Demographics (personal)</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AU" sz="1600" u="none" strike="noStrike" cap="none"/>
                        <a:t>Age, Gender, Lifestage, Age cohort (e.g. Baby Boomers), Nationality, Country of birth</a:t>
                      </a: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6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AU" sz="1600" u="none" strike="noStrike" cap="none" dirty="0"/>
                        <a:t>Demographics (business)/Firmographics</a:t>
                      </a:r>
                      <a:endParaRPr sz="16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AU" sz="1600" u="none" strike="noStrike" cap="none"/>
                        <a:t>Company size, industry, structure</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6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AU" sz="1600" u="none" strike="noStrike" cap="none" dirty="0"/>
                        <a:t>Behaviour</a:t>
                      </a:r>
                      <a:endParaRPr sz="16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AU" sz="1600" u="none" strike="noStrike" cap="none" dirty="0"/>
                        <a:t>Frequency of travel, Length of time travelling, Previous experience with us. Media consumption</a:t>
                      </a:r>
                      <a:endParaRPr sz="16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AU" sz="1600" u="none" strike="noStrike" cap="none"/>
                        <a:t>These behaviours will inform knowledge and experience</a:t>
                      </a:r>
                      <a:endParaRPr sz="18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AU" sz="1600" u="none" strike="noStrike" cap="none"/>
                        <a:t>Psychographics</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chemeClr val="lt1"/>
                        </a:buClr>
                        <a:buSzPts val="1200"/>
                        <a:buFont typeface="Calibri"/>
                        <a:buNone/>
                      </a:pPr>
                      <a:r>
                        <a:rPr lang="en-AU" sz="1600" u="none" strike="noStrike" cap="none"/>
                        <a:t>Values, attitudes, beliefs, opinions, culture</a:t>
                      </a:r>
                      <a:endParaRPr sz="1800" u="none" strike="noStrike" cap="none"/>
                    </a:p>
                    <a:p>
                      <a:pPr marL="0" marR="0" lvl="0" indent="0" algn="l" rtl="0">
                        <a:lnSpc>
                          <a:spcPct val="100000"/>
                        </a:lnSpc>
                        <a:spcBef>
                          <a:spcPts val="0"/>
                        </a:spcBef>
                        <a:spcAft>
                          <a:spcPts val="0"/>
                        </a:spcAft>
                        <a:buClr>
                          <a:schemeClr val="lt1"/>
                        </a:buClr>
                        <a:buSzPts val="1200"/>
                        <a:buFont typeface="Calibri"/>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AU" sz="1600" u="none" strike="noStrike" cap="none"/>
                        <a:t>These will often enable differentiation within groups such as age. When we combine many of them into 1 it is known as a psychographic profile, These can overlap with profile like Age Cohort or country of birth</a:t>
                      </a:r>
                      <a:endParaRPr sz="16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AU" sz="1600" u="none" strike="noStrike" cap="none"/>
                        <a:t>Needs</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AU" sz="1600" u="none" strike="noStrike" cap="none"/>
                        <a:t>Nurture others, Enjoy myself, Understand things</a:t>
                      </a: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AU" sz="1600" u="none" strike="noStrike" cap="none"/>
                        <a:t>See next page</a:t>
                      </a:r>
                      <a:endParaRPr sz="1800"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AU" sz="1600" u="none" strike="noStrike" cap="none"/>
                        <a:t>Occasions</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AU" sz="1600" u="none" strike="noStrike" cap="none"/>
                        <a:t>Visit friends and relatives, A holiday</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AU" sz="1600" u="none" strike="noStrike" cap="none" dirty="0"/>
                        <a:t>Can be divided into discretionary (I want to travel) and non-discretionary (I must travel). </a:t>
                      </a:r>
                      <a:endParaRPr sz="1600" u="none" strike="noStrike" cap="none" dirty="0"/>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9"/>
          <p:cNvSpPr txBox="1">
            <a:spLocks noGrp="1"/>
          </p:cNvSpPr>
          <p:nvPr>
            <p:ph type="title"/>
          </p:nvPr>
        </p:nvSpPr>
        <p:spPr>
          <a:xfrm>
            <a:off x="407368" y="287463"/>
            <a:ext cx="8229600" cy="1143000"/>
          </a:xfrm>
          <a:prstGeom prst="rect">
            <a:avLst/>
          </a:prstGeom>
          <a:noFill/>
          <a:ln>
            <a:noFill/>
          </a:ln>
        </p:spPr>
        <p:txBody>
          <a:bodyPr spcFirstLastPara="1" wrap="square" lIns="91425" tIns="45700" rIns="91425" bIns="45700" anchor="ctr" anchorCtr="0">
            <a:normAutofit fontScale="90000"/>
          </a:bodyPr>
          <a:lstStyle/>
          <a:p>
            <a:pPr>
              <a:buSzPct val="100000"/>
            </a:pPr>
            <a:r>
              <a:rPr lang="en-AU" sz="4000" dirty="0"/>
              <a:t>Within each of us these needs are layered</a:t>
            </a:r>
            <a:endParaRPr dirty="0"/>
          </a:p>
        </p:txBody>
      </p:sp>
      <p:grpSp>
        <p:nvGrpSpPr>
          <p:cNvPr id="332" name="Google Shape;332;p19"/>
          <p:cNvGrpSpPr/>
          <p:nvPr/>
        </p:nvGrpSpPr>
        <p:grpSpPr>
          <a:xfrm>
            <a:off x="4655840" y="1628800"/>
            <a:ext cx="4525963" cy="4525963"/>
            <a:chOff x="1851818" y="0"/>
            <a:chExt cx="4525963" cy="4525963"/>
          </a:xfrm>
        </p:grpSpPr>
        <p:sp>
          <p:nvSpPr>
            <p:cNvPr id="333" name="Google Shape;333;p19"/>
            <p:cNvSpPr/>
            <p:nvPr/>
          </p:nvSpPr>
          <p:spPr>
            <a:xfrm>
              <a:off x="1851818" y="0"/>
              <a:ext cx="4525963" cy="4525963"/>
            </a:xfrm>
            <a:prstGeom prst="ellipse">
              <a:avLst/>
            </a:prstGeom>
            <a:solidFill>
              <a:schemeClr val="accent6"/>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solidFill>
                  <a:srgbClr val="000000"/>
                </a:solidFill>
                <a:latin typeface="Arial"/>
                <a:ea typeface="Arial"/>
                <a:cs typeface="Arial"/>
                <a:sym typeface="Arial"/>
              </a:endParaRPr>
            </a:p>
          </p:txBody>
        </p:sp>
        <p:sp>
          <p:nvSpPr>
            <p:cNvPr id="334" name="Google Shape;334;p19"/>
            <p:cNvSpPr txBox="1"/>
            <p:nvPr/>
          </p:nvSpPr>
          <p:spPr>
            <a:xfrm>
              <a:off x="3482070" y="226298"/>
              <a:ext cx="1265459" cy="678894"/>
            </a:xfrm>
            <a:prstGeom prst="rect">
              <a:avLst/>
            </a:prstGeom>
            <a:noFill/>
            <a:ln>
              <a:noFill/>
            </a:ln>
          </p:spPr>
          <p:txBody>
            <a:bodyPr spcFirstLastPara="1" wrap="square" lIns="99550" tIns="99550" rIns="99550" bIns="99550" anchor="ctr" anchorCtr="0">
              <a:noAutofit/>
            </a:bodyPr>
            <a:lstStyle/>
            <a:p>
              <a:pPr algn="ctr">
                <a:lnSpc>
                  <a:spcPct val="90000"/>
                </a:lnSpc>
                <a:spcBef>
                  <a:spcPts val="0"/>
                </a:spcBef>
                <a:spcAft>
                  <a:spcPts val="0"/>
                </a:spcAft>
                <a:buClr>
                  <a:srgbClr val="000000"/>
                </a:buClr>
                <a:buSzPts val="1400"/>
              </a:pPr>
              <a:r>
                <a:rPr lang="en-AU" sz="1400" b="1" dirty="0">
                  <a:solidFill>
                    <a:srgbClr val="000000"/>
                  </a:solidFill>
                  <a:latin typeface="Calibri"/>
                  <a:ea typeface="Calibri"/>
                  <a:cs typeface="Calibri"/>
                  <a:sym typeface="Calibri"/>
                </a:rPr>
                <a:t>Functional needs (what it does for me)</a:t>
              </a:r>
              <a:endParaRPr sz="1400" dirty="0">
                <a:solidFill>
                  <a:srgbClr val="000000"/>
                </a:solidFill>
                <a:latin typeface="Arial"/>
                <a:ea typeface="Arial"/>
                <a:cs typeface="Arial"/>
                <a:sym typeface="Arial"/>
              </a:endParaRPr>
            </a:p>
          </p:txBody>
        </p:sp>
        <p:sp>
          <p:nvSpPr>
            <p:cNvPr id="335" name="Google Shape;335;p19"/>
            <p:cNvSpPr/>
            <p:nvPr/>
          </p:nvSpPr>
          <p:spPr>
            <a:xfrm>
              <a:off x="2304414" y="905192"/>
              <a:ext cx="3620770" cy="3620770"/>
            </a:xfrm>
            <a:prstGeom prst="ellipse">
              <a:avLst/>
            </a:prstGeom>
            <a:solidFill>
              <a:schemeClr val="accent6">
                <a:lumMod val="40000"/>
                <a:lumOff val="60000"/>
              </a:schemeClr>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solidFill>
                  <a:srgbClr val="000000"/>
                </a:solidFill>
                <a:latin typeface="Arial"/>
                <a:ea typeface="Arial"/>
                <a:cs typeface="Arial"/>
                <a:sym typeface="Arial"/>
              </a:endParaRPr>
            </a:p>
          </p:txBody>
        </p:sp>
        <p:sp>
          <p:nvSpPr>
            <p:cNvPr id="336" name="Google Shape;336;p19"/>
            <p:cNvSpPr txBox="1"/>
            <p:nvPr/>
          </p:nvSpPr>
          <p:spPr>
            <a:xfrm>
              <a:off x="3482070" y="1122438"/>
              <a:ext cx="1265459" cy="651738"/>
            </a:xfrm>
            <a:prstGeom prst="rect">
              <a:avLst/>
            </a:prstGeom>
            <a:noFill/>
            <a:ln>
              <a:noFill/>
            </a:ln>
          </p:spPr>
          <p:txBody>
            <a:bodyPr spcFirstLastPara="1" wrap="square" lIns="99550" tIns="99550" rIns="99550" bIns="99550" anchor="ctr" anchorCtr="0">
              <a:noAutofit/>
            </a:bodyPr>
            <a:lstStyle/>
            <a:p>
              <a:pPr algn="ctr">
                <a:lnSpc>
                  <a:spcPct val="90000"/>
                </a:lnSpc>
                <a:spcBef>
                  <a:spcPts val="0"/>
                </a:spcBef>
                <a:spcAft>
                  <a:spcPts val="0"/>
                </a:spcAft>
                <a:buClr>
                  <a:srgbClr val="000000"/>
                </a:buClr>
                <a:buSzPts val="1400"/>
              </a:pPr>
              <a:r>
                <a:rPr lang="en-AU" sz="1400" b="1">
                  <a:solidFill>
                    <a:srgbClr val="000000"/>
                  </a:solidFill>
                  <a:latin typeface="Calibri"/>
                  <a:ea typeface="Calibri"/>
                  <a:cs typeface="Calibri"/>
                  <a:sym typeface="Calibri"/>
                </a:rPr>
                <a:t>Expressive (what it says about me)</a:t>
              </a:r>
              <a:endParaRPr sz="1400">
                <a:solidFill>
                  <a:srgbClr val="000000"/>
                </a:solidFill>
                <a:latin typeface="Arial"/>
                <a:ea typeface="Arial"/>
                <a:cs typeface="Arial"/>
                <a:sym typeface="Arial"/>
              </a:endParaRPr>
            </a:p>
          </p:txBody>
        </p:sp>
        <p:sp>
          <p:nvSpPr>
            <p:cNvPr id="337" name="Google Shape;337;p19"/>
            <p:cNvSpPr/>
            <p:nvPr/>
          </p:nvSpPr>
          <p:spPr>
            <a:xfrm>
              <a:off x="2757011" y="1810385"/>
              <a:ext cx="2715577" cy="2715577"/>
            </a:xfrm>
            <a:prstGeom prst="ellipse">
              <a:avLst/>
            </a:prstGeom>
            <a:solidFill>
              <a:schemeClr val="accent6">
                <a:lumMod val="60000"/>
                <a:lumOff val="40000"/>
              </a:schemeClr>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solidFill>
                  <a:srgbClr val="000000"/>
                </a:solidFill>
                <a:latin typeface="Arial"/>
                <a:ea typeface="Arial"/>
                <a:cs typeface="Arial"/>
                <a:sym typeface="Arial"/>
              </a:endParaRPr>
            </a:p>
          </p:txBody>
        </p:sp>
        <p:sp>
          <p:nvSpPr>
            <p:cNvPr id="338" name="Google Shape;338;p19"/>
            <p:cNvSpPr txBox="1"/>
            <p:nvPr/>
          </p:nvSpPr>
          <p:spPr>
            <a:xfrm>
              <a:off x="3482070" y="2014053"/>
              <a:ext cx="1265459" cy="611005"/>
            </a:xfrm>
            <a:prstGeom prst="rect">
              <a:avLst/>
            </a:prstGeom>
            <a:noFill/>
            <a:ln>
              <a:noFill/>
            </a:ln>
          </p:spPr>
          <p:txBody>
            <a:bodyPr spcFirstLastPara="1" wrap="square" lIns="99550" tIns="99550" rIns="99550" bIns="99550" anchor="ctr" anchorCtr="0">
              <a:noAutofit/>
            </a:bodyPr>
            <a:lstStyle/>
            <a:p>
              <a:pPr algn="ctr">
                <a:lnSpc>
                  <a:spcPct val="90000"/>
                </a:lnSpc>
                <a:spcBef>
                  <a:spcPts val="0"/>
                </a:spcBef>
                <a:spcAft>
                  <a:spcPts val="0"/>
                </a:spcAft>
                <a:buClr>
                  <a:srgbClr val="000000"/>
                </a:buClr>
                <a:buSzPts val="1400"/>
              </a:pPr>
              <a:r>
                <a:rPr lang="en-AU" sz="1400" b="1">
                  <a:solidFill>
                    <a:srgbClr val="000000"/>
                  </a:solidFill>
                  <a:latin typeface="Calibri"/>
                  <a:ea typeface="Calibri"/>
                  <a:cs typeface="Calibri"/>
                  <a:sym typeface="Calibri"/>
                </a:rPr>
                <a:t>Gratification (how it makes me feel</a:t>
              </a:r>
              <a:r>
                <a:rPr lang="en-AU" sz="1400">
                  <a:solidFill>
                    <a:srgbClr val="000000"/>
                  </a:solidFill>
                  <a:latin typeface="Calibri"/>
                  <a:ea typeface="Calibri"/>
                  <a:cs typeface="Calibri"/>
                  <a:sym typeface="Calibri"/>
                </a:rPr>
                <a:t>)</a:t>
              </a:r>
              <a:endParaRPr sz="1400">
                <a:solidFill>
                  <a:srgbClr val="000000"/>
                </a:solidFill>
                <a:latin typeface="Arial"/>
                <a:ea typeface="Arial"/>
                <a:cs typeface="Arial"/>
                <a:sym typeface="Arial"/>
              </a:endParaRPr>
            </a:p>
          </p:txBody>
        </p:sp>
        <p:sp>
          <p:nvSpPr>
            <p:cNvPr id="339" name="Google Shape;339;p19"/>
            <p:cNvSpPr/>
            <p:nvPr/>
          </p:nvSpPr>
          <p:spPr>
            <a:xfrm>
              <a:off x="3209607" y="2715577"/>
              <a:ext cx="1810385" cy="1810385"/>
            </a:xfrm>
            <a:prstGeom prst="ellipse">
              <a:avLst/>
            </a:prstGeom>
            <a:solidFill>
              <a:schemeClr val="accent6">
                <a:lumMod val="75000"/>
              </a:schemeClr>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solidFill>
                  <a:srgbClr val="000000"/>
                </a:solidFill>
                <a:latin typeface="Arial"/>
                <a:ea typeface="Arial"/>
                <a:cs typeface="Arial"/>
                <a:sym typeface="Arial"/>
              </a:endParaRPr>
            </a:p>
          </p:txBody>
        </p:sp>
        <p:sp>
          <p:nvSpPr>
            <p:cNvPr id="340" name="Google Shape;340;p19"/>
            <p:cNvSpPr txBox="1"/>
            <p:nvPr/>
          </p:nvSpPr>
          <p:spPr>
            <a:xfrm>
              <a:off x="3474732" y="3168174"/>
              <a:ext cx="1280135" cy="905192"/>
            </a:xfrm>
            <a:prstGeom prst="rect">
              <a:avLst/>
            </a:prstGeom>
            <a:noFill/>
            <a:ln>
              <a:noFill/>
            </a:ln>
          </p:spPr>
          <p:txBody>
            <a:bodyPr spcFirstLastPara="1" wrap="square" lIns="99550" tIns="99550" rIns="99550" bIns="99550" anchor="ctr" anchorCtr="0">
              <a:noAutofit/>
            </a:bodyPr>
            <a:lstStyle/>
            <a:p>
              <a:pPr algn="ctr">
                <a:lnSpc>
                  <a:spcPct val="90000"/>
                </a:lnSpc>
                <a:spcBef>
                  <a:spcPts val="0"/>
                </a:spcBef>
                <a:spcAft>
                  <a:spcPts val="0"/>
                </a:spcAft>
                <a:buClr>
                  <a:srgbClr val="000000"/>
                </a:buClr>
                <a:buSzPts val="1400"/>
              </a:pPr>
              <a:r>
                <a:rPr lang="en-AU" sz="1400" b="1">
                  <a:solidFill>
                    <a:srgbClr val="000000"/>
                  </a:solidFill>
                  <a:latin typeface="Calibri"/>
                  <a:ea typeface="Calibri"/>
                  <a:cs typeface="Calibri"/>
                  <a:sym typeface="Calibri"/>
                </a:rPr>
                <a:t>Internal (how it satisfies my view of myself)</a:t>
              </a:r>
              <a:endParaRPr sz="1400">
                <a:solidFill>
                  <a:srgbClr val="000000"/>
                </a:solidFill>
                <a:latin typeface="Arial"/>
                <a:ea typeface="Arial"/>
                <a:cs typeface="Arial"/>
                <a:sym typeface="Arial"/>
              </a:endParaRPr>
            </a:p>
          </p:txBody>
        </p:sp>
      </p:grpSp>
      <p:sp>
        <p:nvSpPr>
          <p:cNvPr id="341" name="Google Shape;341;p19"/>
          <p:cNvSpPr txBox="1"/>
          <p:nvPr/>
        </p:nvSpPr>
        <p:spPr>
          <a:xfrm>
            <a:off x="1097143" y="2243406"/>
            <a:ext cx="2833638" cy="2554505"/>
          </a:xfrm>
          <a:prstGeom prst="rect">
            <a:avLst/>
          </a:prstGeom>
          <a:noFill/>
          <a:ln>
            <a:noFill/>
          </a:ln>
        </p:spPr>
        <p:txBody>
          <a:bodyPr spcFirstLastPara="1" wrap="square" lIns="91425" tIns="45700" rIns="91425" bIns="45700" anchor="t" anchorCtr="0">
            <a:spAutoFit/>
          </a:bodyPr>
          <a:lstStyle/>
          <a:p>
            <a:pPr algn="ctr">
              <a:spcBef>
                <a:spcPts val="0"/>
              </a:spcBef>
              <a:spcAft>
                <a:spcPts val="0"/>
              </a:spcAft>
              <a:buClr>
                <a:srgbClr val="000000"/>
              </a:buClr>
              <a:buSzPts val="2000"/>
            </a:pPr>
            <a:r>
              <a:rPr lang="en-AU" sz="2000" b="1" dirty="0">
                <a:latin typeface="Calibri"/>
                <a:ea typeface="Calibri"/>
                <a:cs typeface="Calibri"/>
                <a:sym typeface="Calibri"/>
              </a:rPr>
              <a:t>Successful businesses satisfy all these needs!</a:t>
            </a:r>
          </a:p>
          <a:p>
            <a:pPr algn="ctr">
              <a:spcBef>
                <a:spcPts val="0"/>
              </a:spcBef>
              <a:spcAft>
                <a:spcPts val="0"/>
              </a:spcAft>
              <a:buClr>
                <a:srgbClr val="000000"/>
              </a:buClr>
              <a:buSzPts val="2000"/>
            </a:pPr>
            <a:endParaRPr lang="en-AU" sz="2000" b="1" dirty="0">
              <a:latin typeface="Calibri"/>
              <a:ea typeface="Arial"/>
              <a:cs typeface="Arial"/>
              <a:sym typeface="Calibri"/>
            </a:endParaRPr>
          </a:p>
          <a:p>
            <a:pPr algn="ctr">
              <a:spcBef>
                <a:spcPts val="0"/>
              </a:spcBef>
              <a:spcAft>
                <a:spcPts val="0"/>
              </a:spcAft>
              <a:buClr>
                <a:srgbClr val="000000"/>
              </a:buClr>
              <a:buSzPts val="2000"/>
            </a:pPr>
            <a:r>
              <a:rPr lang="en-AU" sz="2000" b="1" dirty="0">
                <a:latin typeface="Calibri"/>
                <a:ea typeface="Arial"/>
                <a:cs typeface="Arial"/>
                <a:sym typeface="Calibri"/>
              </a:rPr>
              <a:t>So when thinking about your customer/ marketing/ </a:t>
            </a:r>
          </a:p>
          <a:p>
            <a:pPr algn="ctr">
              <a:spcBef>
                <a:spcPts val="0"/>
              </a:spcBef>
              <a:spcAft>
                <a:spcPts val="0"/>
              </a:spcAft>
              <a:buClr>
                <a:srgbClr val="000000"/>
              </a:buClr>
              <a:buSzPts val="2000"/>
            </a:pPr>
            <a:r>
              <a:rPr lang="en-AU" sz="2000" b="1" dirty="0">
                <a:latin typeface="Calibri"/>
                <a:ea typeface="Arial"/>
                <a:cs typeface="Arial"/>
                <a:sym typeface="Calibri"/>
              </a:rPr>
              <a:t>sales scripts</a:t>
            </a:r>
          </a:p>
          <a:p>
            <a:pPr algn="ctr">
              <a:spcBef>
                <a:spcPts val="0"/>
              </a:spcBef>
              <a:spcAft>
                <a:spcPts val="0"/>
              </a:spcAft>
              <a:buClr>
                <a:srgbClr val="000000"/>
              </a:buClr>
              <a:buSzPts val="2000"/>
            </a:pPr>
            <a:r>
              <a:rPr lang="en-AU" sz="2000" b="1" dirty="0">
                <a:latin typeface="Calibri"/>
                <a:ea typeface="Arial"/>
                <a:cs typeface="Arial"/>
                <a:sym typeface="Calibri"/>
              </a:rPr>
              <a:t>use them as checklist</a:t>
            </a:r>
            <a:endParaRPr sz="1400" dirty="0">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
                                        </p:tgtEl>
                                        <p:attrNameLst>
                                          <p:attrName>style.visibility</p:attrName>
                                        </p:attrNameLst>
                                      </p:cBhvr>
                                      <p:to>
                                        <p:strVal val="visible"/>
                                      </p:to>
                                    </p:set>
                                    <p:animEffect transition="in" filter="fade">
                                      <p:cBhvr>
                                        <p:cTn id="7" dur="8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graphicFrame>
        <p:nvGraphicFramePr>
          <p:cNvPr id="357" name="Google Shape;357;p21"/>
          <p:cNvGraphicFramePr/>
          <p:nvPr>
            <p:extLst>
              <p:ext uri="{D42A27DB-BD31-4B8C-83A1-F6EECF244321}">
                <p14:modId xmlns:p14="http://schemas.microsoft.com/office/powerpoint/2010/main" val="122249025"/>
              </p:ext>
            </p:extLst>
          </p:nvPr>
        </p:nvGraphicFramePr>
        <p:xfrm>
          <a:off x="551384" y="1600200"/>
          <a:ext cx="10801200" cy="3693230"/>
        </p:xfrm>
        <a:graphic>
          <a:graphicData uri="http://schemas.openxmlformats.org/drawingml/2006/table">
            <a:tbl>
              <a:tblPr firstRow="1" bandRow="1">
                <a:tableStyleId>{E8B1032C-EA38-4F05-BA0D-38AFFFC7BED3}</a:tableStyleId>
              </a:tblPr>
              <a:tblGrid>
                <a:gridCol w="3600400">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a:t>Description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a:t>Advantages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a:t>Drawbacks</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dirty="0"/>
                        <a:t>Demographics (personal)</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a:t>Easy to identify, Easy to action in marketing as a result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a:t>Not always predictive of future behaviour</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a:t>Demographics (business)/Firmographics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a:t>Easy to identify, Easy to action in marketing as a result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dirty="0"/>
                        <a:t>Not always predictive, although often more so than for personal demographics</a:t>
                      </a:r>
                      <a:endParaRPr sz="1400" u="none" strike="noStrike" cap="none"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a:t>Behaviour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a:t>Moderately high predictiveness, can provide a measure of value (e.g. frequent travellers are worth more)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dirty="0"/>
                        <a:t>Past not always a guide to the future</a:t>
                      </a:r>
                      <a:endParaRPr sz="1400" u="none" strike="noStrike" cap="none" dirty="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a:t>Psychographics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lt1"/>
                        </a:buClr>
                        <a:buSzPts val="1400"/>
                        <a:buFont typeface="Calibri"/>
                        <a:buNone/>
                      </a:pPr>
                      <a:r>
                        <a:rPr lang="en-AU" sz="1400" u="none" strike="noStrike" cap="none"/>
                        <a:t>Predictive of attitudes to brands. Tools to build engagement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a:t>Harder to identify, for marketing purposes </a:t>
                      </a:r>
                      <a:endParaRPr sz="14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a:t>Needs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a:t>Provides deep level understanding, predictive, stronger measure of long success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a:t>Complex, hard to categorise, difficult to communicate</a:t>
                      </a:r>
                      <a:endParaRPr sz="1400"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dirty="0"/>
                        <a:t>Occasions</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a:t>Easy to understand and thus tailor messages, Strong driver of choice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dirty="0"/>
                        <a:t>Enables targeting but does not tell us how to differentiate without other factors</a:t>
                      </a:r>
                      <a:endParaRPr sz="1400" u="none" strike="noStrike" cap="none" dirty="0"/>
                    </a:p>
                  </a:txBody>
                  <a:tcPr marL="91450" marR="91450" marT="45725" marB="45725"/>
                </a:tc>
                <a:extLst>
                  <a:ext uri="{0D108BD9-81ED-4DB2-BD59-A6C34878D82A}">
                    <a16:rowId xmlns:a16="http://schemas.microsoft.com/office/drawing/2014/main" val="10006"/>
                  </a:ext>
                </a:extLst>
              </a:tr>
            </a:tbl>
          </a:graphicData>
        </a:graphic>
      </p:graphicFrame>
      <p:sp>
        <p:nvSpPr>
          <p:cNvPr id="358" name="Google Shape;358;p21"/>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a:buSzPct val="100000"/>
            </a:pPr>
            <a:br>
              <a:rPr lang="en-AU" sz="4000" dirty="0"/>
            </a:br>
            <a:r>
              <a:rPr lang="en-AU" sz="4000" dirty="0"/>
              <a:t>Benefits and drawbacks of using each approach </a:t>
            </a:r>
            <a:br>
              <a:rPr lang="en-AU" dirty="0">
                <a:solidFill>
                  <a:srgbClr val="FF0000"/>
                </a:solidFill>
              </a:rPr>
            </a:br>
            <a:endParaRPr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6" name="Google Shape;366;p22"/>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a:buSzPct val="100000"/>
            </a:pPr>
            <a:br>
              <a:rPr lang="en-AU" sz="4000" dirty="0"/>
            </a:br>
            <a:r>
              <a:rPr lang="en-AU" sz="4000" dirty="0"/>
              <a:t>Consumer Segmentation</a:t>
            </a:r>
            <a:br>
              <a:rPr lang="en-AU" dirty="0">
                <a:solidFill>
                  <a:srgbClr val="FF0000"/>
                </a:solidFill>
              </a:rPr>
            </a:br>
            <a:endParaRPr dirty="0">
              <a:solidFill>
                <a:srgbClr val="FF0000"/>
              </a:solidFill>
            </a:endParaRPr>
          </a:p>
        </p:txBody>
      </p:sp>
      <p:sp>
        <p:nvSpPr>
          <p:cNvPr id="363" name="Google Shape;363;p22"/>
          <p:cNvSpPr txBox="1">
            <a:spLocks noGrp="1"/>
          </p:cNvSpPr>
          <p:nvPr>
            <p:ph idx="1"/>
          </p:nvPr>
        </p:nvSpPr>
        <p:spPr>
          <a:xfrm>
            <a:off x="617387" y="1772816"/>
            <a:ext cx="10972800" cy="4525963"/>
          </a:xfrm>
          <a:prstGeom prst="rect">
            <a:avLst/>
          </a:prstGeom>
          <a:noFill/>
          <a:ln>
            <a:noFill/>
          </a:ln>
        </p:spPr>
        <p:txBody>
          <a:bodyPr spcFirstLastPara="1" wrap="square" lIns="91425" tIns="45700" rIns="91425" bIns="45700" anchor="t" anchorCtr="0">
            <a:normAutofit/>
          </a:bodyPr>
          <a:lstStyle/>
          <a:p>
            <a:pPr marL="342900">
              <a:spcBef>
                <a:spcPts val="480"/>
              </a:spcBef>
              <a:buSzPts val="2400"/>
            </a:pPr>
            <a:r>
              <a:rPr lang="en-AU" sz="2400" dirty="0"/>
              <a:t>We use segments to:</a:t>
            </a:r>
            <a:endParaRPr dirty="0"/>
          </a:p>
          <a:p>
            <a:pPr marL="742950" lvl="1" indent="-285750">
              <a:spcBef>
                <a:spcPts val="400"/>
              </a:spcBef>
              <a:buSzPts val="2000"/>
            </a:pPr>
            <a:r>
              <a:rPr lang="en-AU" sz="2000" i="1" dirty="0"/>
              <a:t>Target</a:t>
            </a:r>
            <a:r>
              <a:rPr lang="en-AU" sz="2000" dirty="0"/>
              <a:t> the customers we are most likely to win or who offer us the best opportunities</a:t>
            </a:r>
            <a:endParaRPr dirty="0"/>
          </a:p>
          <a:p>
            <a:pPr marL="742950" lvl="1" indent="-285750">
              <a:spcBef>
                <a:spcPts val="400"/>
              </a:spcBef>
              <a:buSzPts val="2000"/>
            </a:pPr>
            <a:r>
              <a:rPr lang="en-AU" sz="2000" i="1" dirty="0"/>
              <a:t>Design</a:t>
            </a:r>
            <a:r>
              <a:rPr lang="en-AU" sz="2000" dirty="0"/>
              <a:t> our marketing based on what we know about what they want and what might drive their choice</a:t>
            </a:r>
            <a:endParaRPr dirty="0"/>
          </a:p>
          <a:p>
            <a:pPr marL="742950" lvl="1" indent="-285750">
              <a:spcBef>
                <a:spcPts val="400"/>
              </a:spcBef>
              <a:buSzPts val="2000"/>
            </a:pPr>
            <a:r>
              <a:rPr lang="en-AU" sz="2000" i="1" dirty="0"/>
              <a:t>Select the </a:t>
            </a:r>
            <a:r>
              <a:rPr lang="en-AU" sz="2000" dirty="0"/>
              <a:t>channels we use to reach them (as we choose the ones that are most cost effective in reaching our target customers)</a:t>
            </a:r>
            <a:endParaRPr dirty="0"/>
          </a:p>
          <a:p>
            <a:pPr marL="742950" lvl="1" indent="-285750">
              <a:spcBef>
                <a:spcPts val="400"/>
              </a:spcBef>
              <a:buSzPts val="2000"/>
            </a:pPr>
            <a:r>
              <a:rPr lang="en-AU" sz="2000" i="1" dirty="0"/>
              <a:t>Develop</a:t>
            </a:r>
            <a:r>
              <a:rPr lang="en-AU" sz="2000" dirty="0"/>
              <a:t> products that meet their needs in ways that set us apart</a:t>
            </a:r>
            <a:endParaRPr dirty="0"/>
          </a:p>
          <a:p>
            <a:pPr marL="342900" indent="-190500">
              <a:spcBef>
                <a:spcPts val="480"/>
              </a:spcBef>
              <a:buSzPts val="2400"/>
              <a:buNone/>
            </a:pPr>
            <a:endParaRPr sz="2400" dirty="0"/>
          </a:p>
        </p:txBody>
      </p:sp>
      <p:sp>
        <p:nvSpPr>
          <p:cNvPr id="2" name="TextBox 1">
            <a:extLst>
              <a:ext uri="{FF2B5EF4-FFF2-40B4-BE49-F238E27FC236}">
                <a16:creationId xmlns:a16="http://schemas.microsoft.com/office/drawing/2014/main" id="{8E317C81-FF2F-4F39-833E-EFC750B56D05}"/>
              </a:ext>
            </a:extLst>
          </p:cNvPr>
          <p:cNvSpPr txBox="1"/>
          <p:nvPr/>
        </p:nvSpPr>
        <p:spPr>
          <a:xfrm>
            <a:off x="3863752" y="4797152"/>
            <a:ext cx="5394682" cy="646331"/>
          </a:xfrm>
          <a:prstGeom prst="rect">
            <a:avLst/>
          </a:prstGeom>
          <a:noFill/>
        </p:spPr>
        <p:txBody>
          <a:bodyPr wrap="none" rtlCol="0">
            <a:spAutoFit/>
          </a:bodyPr>
          <a:lstStyle/>
          <a:p>
            <a:r>
              <a:rPr lang="en-AU" dirty="0"/>
              <a:t>Does your organisation have a customer segmentation?</a:t>
            </a:r>
          </a:p>
          <a:p>
            <a:r>
              <a:rPr lang="en-AU" dirty="0"/>
              <a:t>Do you use it? If not, why not?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3">
                                            <p:txEl>
                                              <p:pRg st="0" end="0"/>
                                            </p:txEl>
                                          </p:spTgt>
                                        </p:tgtEl>
                                        <p:attrNameLst>
                                          <p:attrName>style.visibility</p:attrName>
                                        </p:attrNameLst>
                                      </p:cBhvr>
                                      <p:to>
                                        <p:strVal val="visible"/>
                                      </p:to>
                                    </p:set>
                                    <p:animEffect transition="in" filter="fade">
                                      <p:cBhvr>
                                        <p:cTn id="7" dur="800"/>
                                        <p:tgtEl>
                                          <p:spTgt spid="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3">
                                            <p:txEl>
                                              <p:pRg st="1" end="1"/>
                                            </p:txEl>
                                          </p:spTgt>
                                        </p:tgtEl>
                                        <p:attrNameLst>
                                          <p:attrName>style.visibility</p:attrName>
                                        </p:attrNameLst>
                                      </p:cBhvr>
                                      <p:to>
                                        <p:strVal val="visible"/>
                                      </p:to>
                                    </p:set>
                                    <p:animEffect transition="in" filter="fade">
                                      <p:cBhvr>
                                        <p:cTn id="12" dur="800"/>
                                        <p:tgtEl>
                                          <p:spTgt spid="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3">
                                            <p:txEl>
                                              <p:pRg st="2" end="2"/>
                                            </p:txEl>
                                          </p:spTgt>
                                        </p:tgtEl>
                                        <p:attrNameLst>
                                          <p:attrName>style.visibility</p:attrName>
                                        </p:attrNameLst>
                                      </p:cBhvr>
                                      <p:to>
                                        <p:strVal val="visible"/>
                                      </p:to>
                                    </p:set>
                                    <p:animEffect transition="in" filter="fade">
                                      <p:cBhvr>
                                        <p:cTn id="17" dur="800"/>
                                        <p:tgtEl>
                                          <p:spTgt spid="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3">
                                            <p:txEl>
                                              <p:pRg st="3" end="3"/>
                                            </p:txEl>
                                          </p:spTgt>
                                        </p:tgtEl>
                                        <p:attrNameLst>
                                          <p:attrName>style.visibility</p:attrName>
                                        </p:attrNameLst>
                                      </p:cBhvr>
                                      <p:to>
                                        <p:strVal val="visible"/>
                                      </p:to>
                                    </p:set>
                                    <p:animEffect transition="in" filter="fade">
                                      <p:cBhvr>
                                        <p:cTn id="22" dur="800"/>
                                        <p:tgtEl>
                                          <p:spTgt spid="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3">
                                            <p:txEl>
                                              <p:pRg st="4" end="4"/>
                                            </p:txEl>
                                          </p:spTgt>
                                        </p:tgtEl>
                                        <p:attrNameLst>
                                          <p:attrName>style.visibility</p:attrName>
                                        </p:attrNameLst>
                                      </p:cBhvr>
                                      <p:to>
                                        <p:strVal val="visible"/>
                                      </p:to>
                                    </p:set>
                                    <p:animEffect transition="in" filter="fade">
                                      <p:cBhvr>
                                        <p:cTn id="27" dur="800"/>
                                        <p:tgtEl>
                                          <p:spTgt spid="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370"/>
        <p:cNvGrpSpPr/>
        <p:nvPr/>
      </p:nvGrpSpPr>
      <p:grpSpPr>
        <a:xfrm>
          <a:off x="0" y="0"/>
          <a:ext cx="0" cy="0"/>
          <a:chOff x="0" y="0"/>
          <a:chExt cx="0" cy="0"/>
        </a:xfrm>
      </p:grpSpPr>
      <p:pic>
        <p:nvPicPr>
          <p:cNvPr id="372" name="Google Shape;372;p23"/>
          <p:cNvPicPr preferRelativeResize="0"/>
          <p:nvPr/>
        </p:nvPicPr>
        <p:blipFill rotWithShape="1">
          <a:blip r:embed="rId3">
            <a:alphaModFix/>
          </a:blip>
          <a:srcRect/>
          <a:stretch/>
        </p:blipFill>
        <p:spPr>
          <a:xfrm>
            <a:off x="8889518" y="6681610"/>
            <a:ext cx="1778482" cy="145344"/>
          </a:xfrm>
          <a:prstGeom prst="rect">
            <a:avLst/>
          </a:prstGeom>
          <a:noFill/>
          <a:ln>
            <a:noFill/>
          </a:ln>
        </p:spPr>
      </p:pic>
      <p:sp>
        <p:nvSpPr>
          <p:cNvPr id="373" name="Google Shape;373;p23"/>
          <p:cNvSpPr txBox="1">
            <a:spLocks noGrp="1"/>
          </p:cNvSpPr>
          <p:nvPr>
            <p:ph type="title"/>
          </p:nvPr>
        </p:nvSpPr>
        <p:spPr>
          <a:xfrm>
            <a:off x="659918" y="274638"/>
            <a:ext cx="8229600" cy="1143000"/>
          </a:xfrm>
          <a:prstGeom prst="rect">
            <a:avLst/>
          </a:prstGeom>
          <a:noFill/>
          <a:ln>
            <a:noFill/>
          </a:ln>
        </p:spPr>
        <p:txBody>
          <a:bodyPr spcFirstLastPara="1" wrap="square" lIns="91425" tIns="45700" rIns="91425" bIns="45700" anchor="ctr" anchorCtr="0">
            <a:normAutofit/>
          </a:bodyPr>
          <a:lstStyle/>
          <a:p>
            <a:pPr>
              <a:buSzPts val="3600"/>
            </a:pPr>
            <a:r>
              <a:rPr lang="en-AU" sz="3600" dirty="0"/>
              <a:t>Characteristics of a good segmentation</a:t>
            </a:r>
            <a:endParaRPr dirty="0"/>
          </a:p>
        </p:txBody>
      </p:sp>
      <p:graphicFrame>
        <p:nvGraphicFramePr>
          <p:cNvPr id="374" name="Google Shape;374;p23"/>
          <p:cNvGraphicFramePr/>
          <p:nvPr>
            <p:extLst>
              <p:ext uri="{D42A27DB-BD31-4B8C-83A1-F6EECF244321}">
                <p14:modId xmlns:p14="http://schemas.microsoft.com/office/powerpoint/2010/main" val="378831515"/>
              </p:ext>
            </p:extLst>
          </p:nvPr>
        </p:nvGraphicFramePr>
        <p:xfrm>
          <a:off x="1969801" y="1417638"/>
          <a:ext cx="8229600" cy="4465390"/>
        </p:xfrm>
        <a:graphic>
          <a:graphicData uri="http://schemas.openxmlformats.org/drawingml/2006/table">
            <a:tbl>
              <a:tblPr firstRow="1" bandRow="1">
                <a:tableStyleId>{10A1B5D5-9B99-4C35-A422-299274C87663}</a:tableStyleId>
              </a:tblPr>
              <a:tblGrid>
                <a:gridCol w="2379125">
                  <a:extLst>
                    <a:ext uri="{9D8B030D-6E8A-4147-A177-3AD203B41FA5}">
                      <a16:colId xmlns:a16="http://schemas.microsoft.com/office/drawing/2014/main" val="20000"/>
                    </a:ext>
                  </a:extLst>
                </a:gridCol>
                <a:gridCol w="5850475">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a:t>Factor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a:t>More information</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a:t>Identifiable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a:t>The characteristics of each segment can be understood or measured </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a:t>Accessible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a:t>We can understand how to target them by either knowing what media they consume or being able to infer it with a good degree of accuracy</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a:t>Substantial</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a:t>Large enough to justify investing in marketing to them. This may be size or yield. For example, frequent business travellers are typically less than 3% of the population in any market and less than 20% of the travelling market, but the yield they offer makes them substantial</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a:t>Differentiated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a:t>There are factors which make them different from other segments around which we can design products, develop communications and choose communication channels. Ideally that differentiation is one where we have a Unique Selling Proposition (or USP)</a:t>
                      </a:r>
                      <a:endParaRPr sz="14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a:t>Durable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a:t>Is going to last long enough to justify the investment</a:t>
                      </a:r>
                      <a:endParaRPr sz="1400"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a:t>Imaginable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cap="none" dirty="0"/>
                        <a:t>A good segmentation is one that EVERYONE in your business who needs to target or interact with the customer can understand. So that they can deliver to it. A good customer segment is one you can imagine meeting and talking to!</a:t>
                      </a:r>
                      <a:endParaRPr sz="1400" u="none" strike="noStrike" cap="none" dirty="0"/>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7" name="Google Shape;387;p25"/>
          <p:cNvSpPr txBox="1">
            <a:spLocks noGrp="1"/>
          </p:cNvSpPr>
          <p:nvPr>
            <p:ph type="title"/>
          </p:nvPr>
        </p:nvSpPr>
        <p:spPr>
          <a:xfrm>
            <a:off x="335360" y="548680"/>
            <a:ext cx="10972800" cy="715962"/>
          </a:xfrm>
          <a:prstGeom prst="rect">
            <a:avLst/>
          </a:prstGeom>
          <a:noFill/>
          <a:ln>
            <a:noFill/>
          </a:ln>
        </p:spPr>
        <p:txBody>
          <a:bodyPr spcFirstLastPara="1" wrap="square" lIns="91425" tIns="45700" rIns="91425" bIns="45700" anchor="ctr" anchorCtr="0">
            <a:noAutofit/>
          </a:bodyPr>
          <a:lstStyle/>
          <a:p>
            <a:pPr>
              <a:buSzPts val="3600"/>
            </a:pPr>
            <a:r>
              <a:rPr lang="en-AU" sz="3600" dirty="0"/>
              <a:t>Case study of a good segment: </a:t>
            </a:r>
            <a:br>
              <a:rPr lang="en-AU" sz="3600" dirty="0"/>
            </a:br>
            <a:r>
              <a:rPr lang="en-AU" sz="3600" dirty="0"/>
              <a:t>The small retail business owner (1)</a:t>
            </a:r>
            <a:endParaRPr dirty="0"/>
          </a:p>
        </p:txBody>
      </p:sp>
      <p:sp>
        <p:nvSpPr>
          <p:cNvPr id="386" name="Google Shape;386;p25"/>
          <p:cNvSpPr txBox="1">
            <a:spLocks noGrp="1"/>
          </p:cNvSpPr>
          <p:nvPr>
            <p:ph idx="1"/>
          </p:nvPr>
        </p:nvSpPr>
        <p:spPr>
          <a:xfrm>
            <a:off x="379601" y="1556792"/>
            <a:ext cx="6255739" cy="4525963"/>
          </a:xfrm>
          <a:prstGeom prst="rect">
            <a:avLst/>
          </a:prstGeom>
          <a:noFill/>
          <a:ln>
            <a:noFill/>
          </a:ln>
        </p:spPr>
        <p:txBody>
          <a:bodyPr spcFirstLastPara="1" wrap="square" lIns="91425" tIns="45700" rIns="91425" bIns="45700" anchor="t" anchorCtr="0">
            <a:normAutofit/>
          </a:bodyPr>
          <a:lstStyle/>
          <a:p>
            <a:pPr marL="342900">
              <a:spcBef>
                <a:spcPts val="0"/>
              </a:spcBef>
              <a:buSzPts val="2200"/>
            </a:pPr>
            <a:r>
              <a:rPr lang="en-AU" sz="2200" dirty="0"/>
              <a:t>8% of market in size and 3% in revenue</a:t>
            </a:r>
            <a:endParaRPr dirty="0"/>
          </a:p>
          <a:p>
            <a:pPr marL="342900">
              <a:spcBef>
                <a:spcPts val="440"/>
              </a:spcBef>
              <a:buSzPts val="2200"/>
            </a:pPr>
            <a:r>
              <a:rPr lang="en-AU" sz="2200" dirty="0"/>
              <a:t>Key need: Business travel is stressful, want to be looked after</a:t>
            </a:r>
            <a:endParaRPr dirty="0"/>
          </a:p>
          <a:p>
            <a:pPr marL="342900">
              <a:spcBef>
                <a:spcPts val="440"/>
              </a:spcBef>
              <a:buSzPts val="2200"/>
            </a:pPr>
            <a:r>
              <a:rPr lang="en-AU" sz="2200" dirty="0"/>
              <a:t>Profile</a:t>
            </a:r>
            <a:endParaRPr dirty="0"/>
          </a:p>
          <a:p>
            <a:pPr marL="742950" lvl="1" indent="-285750">
              <a:spcBef>
                <a:spcPts val="400"/>
              </a:spcBef>
              <a:buSzPts val="2000"/>
            </a:pPr>
            <a:r>
              <a:rPr lang="en-AU" sz="2000" dirty="0"/>
              <a:t>Owners of small retail businesses</a:t>
            </a:r>
            <a:endParaRPr dirty="0"/>
          </a:p>
          <a:p>
            <a:pPr marL="742950" lvl="1" indent="-285750">
              <a:spcBef>
                <a:spcPts val="400"/>
              </a:spcBef>
              <a:buSzPts val="2000"/>
            </a:pPr>
            <a:r>
              <a:rPr lang="en-AU" sz="2000" dirty="0"/>
              <a:t>Skewed female and 30-55</a:t>
            </a:r>
            <a:endParaRPr dirty="0"/>
          </a:p>
          <a:p>
            <a:pPr marL="742950" lvl="1" indent="-285750">
              <a:spcBef>
                <a:spcPts val="400"/>
              </a:spcBef>
              <a:buSzPts val="2000"/>
            </a:pPr>
            <a:r>
              <a:rPr lang="en-AU" sz="2000" dirty="0"/>
              <a:t>Stronger in Melbourne and Brisbane</a:t>
            </a:r>
            <a:endParaRPr dirty="0"/>
          </a:p>
          <a:p>
            <a:pPr marL="742950" lvl="1" indent="-285750">
              <a:spcBef>
                <a:spcPts val="400"/>
              </a:spcBef>
              <a:buSzPts val="2000"/>
            </a:pPr>
            <a:r>
              <a:rPr lang="en-AU" sz="2000" dirty="0"/>
              <a:t>Did 1 or 2 buying trips a year overseas linked to big trade shows</a:t>
            </a:r>
            <a:endParaRPr dirty="0"/>
          </a:p>
          <a:p>
            <a:pPr marL="742950" lvl="1" indent="-285750">
              <a:spcBef>
                <a:spcPts val="400"/>
              </a:spcBef>
              <a:buSzPts val="2000"/>
            </a:pPr>
            <a:r>
              <a:rPr lang="en-AU" sz="2000" dirty="0"/>
              <a:t>Usually flew Economy class</a:t>
            </a:r>
            <a:endParaRPr dirty="0"/>
          </a:p>
          <a:p>
            <a:pPr marL="742950" lvl="1" indent="-285750">
              <a:spcBef>
                <a:spcPts val="400"/>
              </a:spcBef>
              <a:buSzPts val="2000"/>
            </a:pPr>
            <a:r>
              <a:rPr lang="en-AU" sz="2000" dirty="0"/>
              <a:t>But long lead times (as shows are predictable)</a:t>
            </a:r>
            <a:endParaRPr dirty="0"/>
          </a:p>
          <a:p>
            <a:pPr marL="342900" indent="-139700">
              <a:spcBef>
                <a:spcPts val="640"/>
              </a:spcBef>
              <a:buSzPts val="3200"/>
              <a:buNone/>
            </a:pPr>
            <a:endParaRPr dirty="0"/>
          </a:p>
        </p:txBody>
      </p:sp>
      <p:pic>
        <p:nvPicPr>
          <p:cNvPr id="3" name="Picture 2" descr="A picture containing outdoor, building, way, sidewalk&#10;&#10;Description automatically generated">
            <a:extLst>
              <a:ext uri="{FF2B5EF4-FFF2-40B4-BE49-F238E27FC236}">
                <a16:creationId xmlns:a16="http://schemas.microsoft.com/office/drawing/2014/main" id="{C9964159-CC7C-4F99-A836-7628EBD5C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2064" y="1770220"/>
            <a:ext cx="5134942"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6">
                                            <p:txEl>
                                              <p:pRg st="0" end="0"/>
                                            </p:txEl>
                                          </p:spTgt>
                                        </p:tgtEl>
                                        <p:attrNameLst>
                                          <p:attrName>style.visibility</p:attrName>
                                        </p:attrNameLst>
                                      </p:cBhvr>
                                      <p:to>
                                        <p:strVal val="visible"/>
                                      </p:to>
                                    </p:set>
                                    <p:animEffect transition="in" filter="fade">
                                      <p:cBhvr>
                                        <p:cTn id="7" dur="800"/>
                                        <p:tgtEl>
                                          <p:spTgt spid="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6">
                                            <p:txEl>
                                              <p:pRg st="1" end="1"/>
                                            </p:txEl>
                                          </p:spTgt>
                                        </p:tgtEl>
                                        <p:attrNameLst>
                                          <p:attrName>style.visibility</p:attrName>
                                        </p:attrNameLst>
                                      </p:cBhvr>
                                      <p:to>
                                        <p:strVal val="visible"/>
                                      </p:to>
                                    </p:set>
                                    <p:animEffect transition="in" filter="fade">
                                      <p:cBhvr>
                                        <p:cTn id="12" dur="800"/>
                                        <p:tgtEl>
                                          <p:spTgt spid="3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6">
                                            <p:txEl>
                                              <p:pRg st="2" end="2"/>
                                            </p:txEl>
                                          </p:spTgt>
                                        </p:tgtEl>
                                        <p:attrNameLst>
                                          <p:attrName>style.visibility</p:attrName>
                                        </p:attrNameLst>
                                      </p:cBhvr>
                                      <p:to>
                                        <p:strVal val="visible"/>
                                      </p:to>
                                    </p:set>
                                    <p:animEffect transition="in" filter="fade">
                                      <p:cBhvr>
                                        <p:cTn id="17" dur="800"/>
                                        <p:tgtEl>
                                          <p:spTgt spid="3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6">
                                            <p:txEl>
                                              <p:pRg st="3" end="3"/>
                                            </p:txEl>
                                          </p:spTgt>
                                        </p:tgtEl>
                                        <p:attrNameLst>
                                          <p:attrName>style.visibility</p:attrName>
                                        </p:attrNameLst>
                                      </p:cBhvr>
                                      <p:to>
                                        <p:strVal val="visible"/>
                                      </p:to>
                                    </p:set>
                                    <p:animEffect transition="in" filter="fade">
                                      <p:cBhvr>
                                        <p:cTn id="22" dur="800"/>
                                        <p:tgtEl>
                                          <p:spTgt spid="3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6">
                                            <p:txEl>
                                              <p:pRg st="4" end="4"/>
                                            </p:txEl>
                                          </p:spTgt>
                                        </p:tgtEl>
                                        <p:attrNameLst>
                                          <p:attrName>style.visibility</p:attrName>
                                        </p:attrNameLst>
                                      </p:cBhvr>
                                      <p:to>
                                        <p:strVal val="visible"/>
                                      </p:to>
                                    </p:set>
                                    <p:animEffect transition="in" filter="fade">
                                      <p:cBhvr>
                                        <p:cTn id="27" dur="800"/>
                                        <p:tgtEl>
                                          <p:spTgt spid="3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6">
                                            <p:txEl>
                                              <p:pRg st="5" end="5"/>
                                            </p:txEl>
                                          </p:spTgt>
                                        </p:tgtEl>
                                        <p:attrNameLst>
                                          <p:attrName>style.visibility</p:attrName>
                                        </p:attrNameLst>
                                      </p:cBhvr>
                                      <p:to>
                                        <p:strVal val="visible"/>
                                      </p:to>
                                    </p:set>
                                    <p:animEffect transition="in" filter="fade">
                                      <p:cBhvr>
                                        <p:cTn id="32" dur="800"/>
                                        <p:tgtEl>
                                          <p:spTgt spid="38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6">
                                            <p:txEl>
                                              <p:pRg st="6" end="6"/>
                                            </p:txEl>
                                          </p:spTgt>
                                        </p:tgtEl>
                                        <p:attrNameLst>
                                          <p:attrName>style.visibility</p:attrName>
                                        </p:attrNameLst>
                                      </p:cBhvr>
                                      <p:to>
                                        <p:strVal val="visible"/>
                                      </p:to>
                                    </p:set>
                                    <p:animEffect transition="in" filter="fade">
                                      <p:cBhvr>
                                        <p:cTn id="37" dur="800"/>
                                        <p:tgtEl>
                                          <p:spTgt spid="38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6">
                                            <p:txEl>
                                              <p:pRg st="7" end="7"/>
                                            </p:txEl>
                                          </p:spTgt>
                                        </p:tgtEl>
                                        <p:attrNameLst>
                                          <p:attrName>style.visibility</p:attrName>
                                        </p:attrNameLst>
                                      </p:cBhvr>
                                      <p:to>
                                        <p:strVal val="visible"/>
                                      </p:to>
                                    </p:set>
                                    <p:animEffect transition="in" filter="fade">
                                      <p:cBhvr>
                                        <p:cTn id="42" dur="800"/>
                                        <p:tgtEl>
                                          <p:spTgt spid="38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6">
                                            <p:txEl>
                                              <p:pRg st="8" end="8"/>
                                            </p:txEl>
                                          </p:spTgt>
                                        </p:tgtEl>
                                        <p:attrNameLst>
                                          <p:attrName>style.visibility</p:attrName>
                                        </p:attrNameLst>
                                      </p:cBhvr>
                                      <p:to>
                                        <p:strVal val="visible"/>
                                      </p:to>
                                    </p:set>
                                    <p:animEffect transition="in" filter="fade">
                                      <p:cBhvr>
                                        <p:cTn id="47" dur="800"/>
                                        <p:tgtEl>
                                          <p:spTgt spid="38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3" name="Google Shape;393;p26"/>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a:buSzPts val="3200"/>
            </a:pPr>
            <a:r>
              <a:rPr lang="en-AU" sz="3200" dirty="0"/>
              <a:t>Case study of a good segment: </a:t>
            </a:r>
            <a:br>
              <a:rPr lang="en-AU" sz="3200" dirty="0"/>
            </a:br>
            <a:r>
              <a:rPr lang="en-AU" sz="3200" dirty="0"/>
              <a:t>The small retail business owner (2)</a:t>
            </a:r>
            <a:endParaRPr dirty="0"/>
          </a:p>
        </p:txBody>
      </p:sp>
      <p:sp>
        <p:nvSpPr>
          <p:cNvPr id="392" name="Google Shape;392;p26"/>
          <p:cNvSpPr txBox="1">
            <a:spLocks noGrp="1"/>
          </p:cNvSpPr>
          <p:nvPr>
            <p:ph idx="1"/>
          </p:nvPr>
        </p:nvSpPr>
        <p:spPr>
          <a:xfrm>
            <a:off x="609600" y="1219201"/>
            <a:ext cx="6350496" cy="4802087"/>
          </a:xfrm>
          <a:prstGeom prst="rect">
            <a:avLst/>
          </a:prstGeom>
          <a:noFill/>
          <a:ln>
            <a:noFill/>
          </a:ln>
        </p:spPr>
        <p:txBody>
          <a:bodyPr spcFirstLastPara="1" wrap="square" lIns="91425" tIns="45700" rIns="91425" bIns="45700" anchor="t" anchorCtr="0">
            <a:normAutofit lnSpcReduction="10000"/>
          </a:bodyPr>
          <a:lstStyle/>
          <a:p>
            <a:pPr marL="342900">
              <a:spcBef>
                <a:spcPts val="0"/>
              </a:spcBef>
              <a:buSzPct val="100000"/>
            </a:pPr>
            <a:r>
              <a:rPr lang="en-AU" sz="2400" dirty="0"/>
              <a:t>What made them valuable:</a:t>
            </a:r>
            <a:endParaRPr dirty="0"/>
          </a:p>
          <a:p>
            <a:pPr marL="742950" lvl="1" indent="-285750">
              <a:spcBef>
                <a:spcPts val="340"/>
              </a:spcBef>
              <a:buSzPct val="100000"/>
            </a:pPr>
            <a:r>
              <a:rPr lang="en-AU" sz="1900" dirty="0"/>
              <a:t>They were easy to identify and reach (e.g. via trade press or exhibitions, and by standard business classification) </a:t>
            </a:r>
            <a:endParaRPr sz="1900" dirty="0"/>
          </a:p>
          <a:p>
            <a:pPr marL="742950" lvl="1" indent="-285750">
              <a:spcBef>
                <a:spcPts val="340"/>
              </a:spcBef>
              <a:buSzPct val="100000"/>
            </a:pPr>
            <a:r>
              <a:rPr lang="en-AU" sz="1900" dirty="0"/>
              <a:t>They were underserved – considered too low yield  to be valuable to the flag carrier</a:t>
            </a:r>
            <a:endParaRPr sz="1900" dirty="0"/>
          </a:p>
          <a:p>
            <a:pPr marL="742950" lvl="1" indent="-285750">
              <a:spcBef>
                <a:spcPts val="340"/>
              </a:spcBef>
              <a:buSzPct val="100000"/>
            </a:pPr>
            <a:r>
              <a:rPr lang="en-AU" sz="1900" dirty="0"/>
              <a:t>They had an unmet need  and one that matched well with the airlines capacity to deliver at a moderate cost (using its FFP)</a:t>
            </a:r>
            <a:endParaRPr sz="1900" dirty="0"/>
          </a:p>
          <a:p>
            <a:pPr marL="742950" lvl="1" indent="-285750">
              <a:spcBef>
                <a:spcPts val="391"/>
              </a:spcBef>
              <a:buSzPct val="100000"/>
            </a:pPr>
            <a:r>
              <a:rPr lang="en-AU" sz="1900" dirty="0"/>
              <a:t>They offered a good opportunity via ancillary services</a:t>
            </a:r>
            <a:endParaRPr sz="1900" dirty="0"/>
          </a:p>
          <a:p>
            <a:pPr marL="742950" lvl="1" indent="-285750">
              <a:spcBef>
                <a:spcPts val="391"/>
              </a:spcBef>
              <a:buSzPct val="100000"/>
            </a:pPr>
            <a:r>
              <a:rPr lang="en-AU" sz="1900" dirty="0"/>
              <a:t>They were well embedded in their communities  so would be highly effective advocates</a:t>
            </a:r>
            <a:endParaRPr sz="1900" dirty="0"/>
          </a:p>
          <a:p>
            <a:pPr marL="742950" lvl="1" indent="-285750">
              <a:spcBef>
                <a:spcPts val="391"/>
              </a:spcBef>
              <a:buSzPct val="100000"/>
            </a:pPr>
            <a:r>
              <a:rPr lang="en-AU" sz="1900" dirty="0"/>
              <a:t>Their long lead times meant they were a valuable contribution to forward sales</a:t>
            </a:r>
          </a:p>
          <a:p>
            <a:pPr marL="742950" lvl="1" indent="-285750">
              <a:spcBef>
                <a:spcPts val="391"/>
              </a:spcBef>
              <a:buSzPct val="100000"/>
            </a:pPr>
            <a:r>
              <a:rPr lang="en-AU" sz="1900" dirty="0"/>
              <a:t>Highly imaginable/relatable</a:t>
            </a:r>
            <a:endParaRPr sz="1900" dirty="0"/>
          </a:p>
        </p:txBody>
      </p:sp>
      <p:pic>
        <p:nvPicPr>
          <p:cNvPr id="4" name="Picture 3" descr="A picture containing outdoor, building, way, sidewalk&#10;&#10;Description automatically generated">
            <a:extLst>
              <a:ext uri="{FF2B5EF4-FFF2-40B4-BE49-F238E27FC236}">
                <a16:creationId xmlns:a16="http://schemas.microsoft.com/office/drawing/2014/main" id="{34DA985A-BB0A-4E8B-BEB1-9453CE39D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3343" y="1714500"/>
            <a:ext cx="4508452" cy="30106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2">
                                            <p:txEl>
                                              <p:pRg st="0" end="0"/>
                                            </p:txEl>
                                          </p:spTgt>
                                        </p:tgtEl>
                                        <p:attrNameLst>
                                          <p:attrName>style.visibility</p:attrName>
                                        </p:attrNameLst>
                                      </p:cBhvr>
                                      <p:to>
                                        <p:strVal val="visible"/>
                                      </p:to>
                                    </p:set>
                                    <p:animEffect transition="in" filter="fade">
                                      <p:cBhvr>
                                        <p:cTn id="7" dur="800"/>
                                        <p:tgtEl>
                                          <p:spTgt spid="3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2">
                                            <p:txEl>
                                              <p:pRg st="1" end="1"/>
                                            </p:txEl>
                                          </p:spTgt>
                                        </p:tgtEl>
                                        <p:attrNameLst>
                                          <p:attrName>style.visibility</p:attrName>
                                        </p:attrNameLst>
                                      </p:cBhvr>
                                      <p:to>
                                        <p:strVal val="visible"/>
                                      </p:to>
                                    </p:set>
                                    <p:animEffect transition="in" filter="fade">
                                      <p:cBhvr>
                                        <p:cTn id="12" dur="800"/>
                                        <p:tgtEl>
                                          <p:spTgt spid="3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2">
                                            <p:txEl>
                                              <p:pRg st="2" end="2"/>
                                            </p:txEl>
                                          </p:spTgt>
                                        </p:tgtEl>
                                        <p:attrNameLst>
                                          <p:attrName>style.visibility</p:attrName>
                                        </p:attrNameLst>
                                      </p:cBhvr>
                                      <p:to>
                                        <p:strVal val="visible"/>
                                      </p:to>
                                    </p:set>
                                    <p:animEffect transition="in" filter="fade">
                                      <p:cBhvr>
                                        <p:cTn id="17" dur="800"/>
                                        <p:tgtEl>
                                          <p:spTgt spid="3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2">
                                            <p:txEl>
                                              <p:pRg st="3" end="3"/>
                                            </p:txEl>
                                          </p:spTgt>
                                        </p:tgtEl>
                                        <p:attrNameLst>
                                          <p:attrName>style.visibility</p:attrName>
                                        </p:attrNameLst>
                                      </p:cBhvr>
                                      <p:to>
                                        <p:strVal val="visible"/>
                                      </p:to>
                                    </p:set>
                                    <p:animEffect transition="in" filter="fade">
                                      <p:cBhvr>
                                        <p:cTn id="22" dur="800"/>
                                        <p:tgtEl>
                                          <p:spTgt spid="3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2">
                                            <p:txEl>
                                              <p:pRg st="4" end="4"/>
                                            </p:txEl>
                                          </p:spTgt>
                                        </p:tgtEl>
                                        <p:attrNameLst>
                                          <p:attrName>style.visibility</p:attrName>
                                        </p:attrNameLst>
                                      </p:cBhvr>
                                      <p:to>
                                        <p:strVal val="visible"/>
                                      </p:to>
                                    </p:set>
                                    <p:animEffect transition="in" filter="fade">
                                      <p:cBhvr>
                                        <p:cTn id="27" dur="800"/>
                                        <p:tgtEl>
                                          <p:spTgt spid="39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2">
                                            <p:txEl>
                                              <p:pRg st="5" end="5"/>
                                            </p:txEl>
                                          </p:spTgt>
                                        </p:tgtEl>
                                        <p:attrNameLst>
                                          <p:attrName>style.visibility</p:attrName>
                                        </p:attrNameLst>
                                      </p:cBhvr>
                                      <p:to>
                                        <p:strVal val="visible"/>
                                      </p:to>
                                    </p:set>
                                    <p:animEffect transition="in" filter="fade">
                                      <p:cBhvr>
                                        <p:cTn id="32" dur="800"/>
                                        <p:tgtEl>
                                          <p:spTgt spid="39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92">
                                            <p:txEl>
                                              <p:pRg st="6" end="6"/>
                                            </p:txEl>
                                          </p:spTgt>
                                        </p:tgtEl>
                                        <p:attrNameLst>
                                          <p:attrName>style.visibility</p:attrName>
                                        </p:attrNameLst>
                                      </p:cBhvr>
                                      <p:to>
                                        <p:strVal val="visible"/>
                                      </p:to>
                                    </p:set>
                                    <p:animEffect transition="in" filter="fade">
                                      <p:cBhvr>
                                        <p:cTn id="37" dur="800"/>
                                        <p:tgtEl>
                                          <p:spTgt spid="39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92">
                                            <p:txEl>
                                              <p:pRg st="7" end="7"/>
                                            </p:txEl>
                                          </p:spTgt>
                                        </p:tgtEl>
                                        <p:attrNameLst>
                                          <p:attrName>style.visibility</p:attrName>
                                        </p:attrNameLst>
                                      </p:cBhvr>
                                      <p:to>
                                        <p:strVal val="visible"/>
                                      </p:to>
                                    </p:set>
                                    <p:animEffect transition="in" filter="fade">
                                      <p:cBhvr>
                                        <p:cTn id="42" dur="800"/>
                                        <p:tgtEl>
                                          <p:spTgt spid="39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9" name="Google Shape;399;p2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a:buSzPts val="3200"/>
            </a:pPr>
            <a:r>
              <a:rPr lang="en-AU" sz="3200" dirty="0"/>
              <a:t>Case study of a good segment:</a:t>
            </a:r>
            <a:endParaRPr dirty="0"/>
          </a:p>
        </p:txBody>
      </p:sp>
      <p:sp>
        <p:nvSpPr>
          <p:cNvPr id="398" name="Google Shape;398;p27"/>
          <p:cNvSpPr txBox="1">
            <a:spLocks noGrp="1"/>
          </p:cNvSpPr>
          <p:nvPr>
            <p:ph type="body" idx="4294967295"/>
          </p:nvPr>
        </p:nvSpPr>
        <p:spPr>
          <a:xfrm>
            <a:off x="8832304" y="1772816"/>
            <a:ext cx="3096344" cy="4525963"/>
          </a:xfrm>
          <a:prstGeom prst="rect">
            <a:avLst/>
          </a:prstGeom>
          <a:noFill/>
          <a:ln>
            <a:noFill/>
          </a:ln>
        </p:spPr>
        <p:txBody>
          <a:bodyPr spcFirstLastPara="1" wrap="square" lIns="91425" tIns="45700" rIns="91425" bIns="45700" anchor="t" anchorCtr="0">
            <a:normAutofit/>
          </a:bodyPr>
          <a:lstStyle/>
          <a:p>
            <a:pPr marL="0" indent="0" algn="ctr">
              <a:spcBef>
                <a:spcPts val="0"/>
              </a:spcBef>
              <a:buSzPts val="2000"/>
              <a:buNone/>
            </a:pPr>
            <a:r>
              <a:rPr lang="en-AU" sz="2800" dirty="0"/>
              <a:t>How to spook someone with segmentation!</a:t>
            </a:r>
            <a:endParaRPr sz="2800" dirty="0"/>
          </a:p>
        </p:txBody>
      </p:sp>
      <p:pic>
        <p:nvPicPr>
          <p:cNvPr id="400" name="Google Shape;400;p27"/>
          <p:cNvPicPr preferRelativeResize="0"/>
          <p:nvPr/>
        </p:nvPicPr>
        <p:blipFill rotWithShape="1">
          <a:blip r:embed="rId3">
            <a:alphaModFix/>
          </a:blip>
          <a:srcRect/>
          <a:stretch/>
        </p:blipFill>
        <p:spPr>
          <a:xfrm>
            <a:off x="1271464" y="1124744"/>
            <a:ext cx="7704856" cy="482453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13B7FB-E299-41F8-95E4-40F225939A8C}"/>
              </a:ext>
            </a:extLst>
          </p:cNvPr>
          <p:cNvSpPr>
            <a:spLocks noGrp="1"/>
          </p:cNvSpPr>
          <p:nvPr>
            <p:ph type="title"/>
          </p:nvPr>
        </p:nvSpPr>
        <p:spPr/>
        <p:txBody>
          <a:bodyPr/>
          <a:lstStyle/>
          <a:p>
            <a:endParaRPr lang="en-AU" dirty="0"/>
          </a:p>
        </p:txBody>
      </p:sp>
      <p:pic>
        <p:nvPicPr>
          <p:cNvPr id="9" name="Content Placeholder 8" descr="A person sitting on a chair&#10;&#10;Description automatically generated with medium confidence">
            <a:extLst>
              <a:ext uri="{FF2B5EF4-FFF2-40B4-BE49-F238E27FC236}">
                <a16:creationId xmlns:a16="http://schemas.microsoft.com/office/drawing/2014/main" id="{41E52E48-F5FF-4FC2-849C-31C4E73C6BC7}"/>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12914"/>
          <a:stretch/>
        </p:blipFill>
        <p:spPr>
          <a:xfrm>
            <a:off x="-24680" y="-99393"/>
            <a:ext cx="12216680" cy="6312738"/>
          </a:xfrm>
        </p:spPr>
      </p:pic>
      <p:sp>
        <p:nvSpPr>
          <p:cNvPr id="7" name="Content Placeholder 6">
            <a:extLst>
              <a:ext uri="{FF2B5EF4-FFF2-40B4-BE49-F238E27FC236}">
                <a16:creationId xmlns:a16="http://schemas.microsoft.com/office/drawing/2014/main" id="{0CA2DAC3-4FD3-4657-8C52-2EE2B2B12374}"/>
              </a:ext>
            </a:extLst>
          </p:cNvPr>
          <p:cNvSpPr>
            <a:spLocks noGrp="1"/>
          </p:cNvSpPr>
          <p:nvPr>
            <p:ph sz="half" idx="2"/>
          </p:nvPr>
        </p:nvSpPr>
        <p:spPr>
          <a:xfrm>
            <a:off x="4414805" y="698276"/>
            <a:ext cx="6498277" cy="4525963"/>
          </a:xfrm>
        </p:spPr>
        <p:txBody>
          <a:bodyPr/>
          <a:lstStyle/>
          <a:p>
            <a:pPr marL="0" indent="0" algn="r">
              <a:buNone/>
            </a:pPr>
            <a:r>
              <a:rPr lang="en-AU" sz="3600" dirty="0"/>
              <a:t>Who is a customer?</a:t>
            </a:r>
          </a:p>
          <a:p>
            <a:pPr marL="0" indent="0" algn="r">
              <a:buNone/>
            </a:pPr>
            <a:r>
              <a:rPr lang="en-AU" sz="3600" dirty="0"/>
              <a:t>Take a moment to think about this…..</a:t>
            </a:r>
          </a:p>
          <a:p>
            <a:endParaRPr lang="en-AU" sz="3600" dirty="0"/>
          </a:p>
          <a:p>
            <a:endParaRPr lang="en-AU" sz="3600" dirty="0"/>
          </a:p>
        </p:txBody>
      </p:sp>
      <p:pic>
        <p:nvPicPr>
          <p:cNvPr id="12" name="Picture 11">
            <a:extLst>
              <a:ext uri="{FF2B5EF4-FFF2-40B4-BE49-F238E27FC236}">
                <a16:creationId xmlns:a16="http://schemas.microsoft.com/office/drawing/2014/main" id="{49842821-9716-41A8-A641-5EE3A24600BE}"/>
              </a:ext>
            </a:extLst>
          </p:cNvPr>
          <p:cNvPicPr>
            <a:picLocks noChangeAspect="1"/>
          </p:cNvPicPr>
          <p:nvPr/>
        </p:nvPicPr>
        <p:blipFill>
          <a:blip r:embed="rId3"/>
          <a:stretch>
            <a:fillRect/>
          </a:stretch>
        </p:blipFill>
        <p:spPr>
          <a:xfrm>
            <a:off x="10930563" y="0"/>
            <a:ext cx="956637" cy="857185"/>
          </a:xfrm>
          <a:prstGeom prst="rect">
            <a:avLst/>
          </a:prstGeom>
        </p:spPr>
      </p:pic>
    </p:spTree>
    <p:extLst>
      <p:ext uri="{BB962C8B-B14F-4D97-AF65-F5344CB8AC3E}">
        <p14:creationId xmlns:p14="http://schemas.microsoft.com/office/powerpoint/2010/main" val="1801018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37050-650D-4A4A-A6FB-2AA8427389FA}"/>
              </a:ext>
            </a:extLst>
          </p:cNvPr>
          <p:cNvSpPr>
            <a:spLocks noGrp="1"/>
          </p:cNvSpPr>
          <p:nvPr>
            <p:ph type="title"/>
          </p:nvPr>
        </p:nvSpPr>
        <p:spPr/>
        <p:txBody>
          <a:bodyPr/>
          <a:lstStyle/>
          <a:p>
            <a:endParaRPr lang="en-AU"/>
          </a:p>
        </p:txBody>
      </p:sp>
      <p:pic>
        <p:nvPicPr>
          <p:cNvPr id="3" name="Picture 2" descr="C:\Users\Carolyn\Downloads\bigstock-Stress-7508650.jpg">
            <a:extLst>
              <a:ext uri="{FF2B5EF4-FFF2-40B4-BE49-F238E27FC236}">
                <a16:creationId xmlns:a16="http://schemas.microsoft.com/office/drawing/2014/main" id="{A2E5BF64-0464-4176-B52D-AC6287B0421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12191999" cy="6957392"/>
          </a:xfrm>
          <a:prstGeom prst="rect">
            <a:avLst/>
          </a:prstGeom>
          <a:noFill/>
        </p:spPr>
      </p:pic>
      <p:sp>
        <p:nvSpPr>
          <p:cNvPr id="4" name="TextBox 3">
            <a:extLst>
              <a:ext uri="{FF2B5EF4-FFF2-40B4-BE49-F238E27FC236}">
                <a16:creationId xmlns:a16="http://schemas.microsoft.com/office/drawing/2014/main" id="{FB4C94E2-8284-4B19-A6CE-611CB5CB41D2}"/>
              </a:ext>
            </a:extLst>
          </p:cNvPr>
          <p:cNvSpPr txBox="1"/>
          <p:nvPr/>
        </p:nvSpPr>
        <p:spPr>
          <a:xfrm>
            <a:off x="446314" y="738786"/>
            <a:ext cx="3829895" cy="646331"/>
          </a:xfrm>
          <a:prstGeom prst="rect">
            <a:avLst/>
          </a:prstGeom>
          <a:noFill/>
        </p:spPr>
        <p:txBody>
          <a:bodyPr wrap="none" rtlCol="0">
            <a:spAutoFit/>
          </a:bodyPr>
          <a:lstStyle/>
          <a:p>
            <a:r>
              <a:rPr lang="en-AU" sz="3600" b="1" i="1" dirty="0"/>
              <a:t>Feeling like this?</a:t>
            </a:r>
          </a:p>
        </p:txBody>
      </p:sp>
    </p:spTree>
    <p:extLst>
      <p:ext uri="{BB962C8B-B14F-4D97-AF65-F5344CB8AC3E}">
        <p14:creationId xmlns:p14="http://schemas.microsoft.com/office/powerpoint/2010/main" val="953267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A40F3-B595-49F3-8A78-155574421C9E}"/>
              </a:ext>
            </a:extLst>
          </p:cNvPr>
          <p:cNvSpPr>
            <a:spLocks noGrp="1"/>
          </p:cNvSpPr>
          <p:nvPr>
            <p:ph type="title"/>
          </p:nvPr>
        </p:nvSpPr>
        <p:spPr/>
        <p:txBody>
          <a:bodyPr/>
          <a:lstStyle/>
          <a:p>
            <a:r>
              <a:rPr lang="en-AU" dirty="0"/>
              <a:t>You know more than you think you do!</a:t>
            </a:r>
          </a:p>
        </p:txBody>
      </p:sp>
      <p:sp>
        <p:nvSpPr>
          <p:cNvPr id="3" name="Content Placeholder 2">
            <a:extLst>
              <a:ext uri="{FF2B5EF4-FFF2-40B4-BE49-F238E27FC236}">
                <a16:creationId xmlns:a16="http://schemas.microsoft.com/office/drawing/2014/main" id="{22E5D51D-C96D-471E-A9B8-CC6CF00F9619}"/>
              </a:ext>
            </a:extLst>
          </p:cNvPr>
          <p:cNvSpPr>
            <a:spLocks noGrp="1"/>
          </p:cNvSpPr>
          <p:nvPr>
            <p:ph idx="1"/>
          </p:nvPr>
        </p:nvSpPr>
        <p:spPr>
          <a:xfrm>
            <a:off x="609600" y="2575445"/>
            <a:ext cx="10972800" cy="4525963"/>
          </a:xfrm>
        </p:spPr>
        <p:txBody>
          <a:bodyPr/>
          <a:lstStyle/>
          <a:p>
            <a:r>
              <a:rPr lang="en-AU" dirty="0"/>
              <a:t>Observation</a:t>
            </a:r>
          </a:p>
          <a:p>
            <a:r>
              <a:rPr lang="en-AU" dirty="0"/>
              <a:t>Who have you flown with before/last time?</a:t>
            </a:r>
          </a:p>
          <a:p>
            <a:r>
              <a:rPr lang="en-AU" dirty="0"/>
              <a:t>How was that for you?</a:t>
            </a:r>
          </a:p>
        </p:txBody>
      </p:sp>
      <p:sp>
        <p:nvSpPr>
          <p:cNvPr id="4" name="TextBox 3">
            <a:extLst>
              <a:ext uri="{FF2B5EF4-FFF2-40B4-BE49-F238E27FC236}">
                <a16:creationId xmlns:a16="http://schemas.microsoft.com/office/drawing/2014/main" id="{A6DF2A11-F8D7-4155-95FD-D722FC689C6D}"/>
              </a:ext>
            </a:extLst>
          </p:cNvPr>
          <p:cNvSpPr txBox="1"/>
          <p:nvPr/>
        </p:nvSpPr>
        <p:spPr>
          <a:xfrm>
            <a:off x="1111718" y="4293096"/>
            <a:ext cx="10256596" cy="369332"/>
          </a:xfrm>
          <a:prstGeom prst="rect">
            <a:avLst/>
          </a:prstGeom>
          <a:noFill/>
        </p:spPr>
        <p:txBody>
          <a:bodyPr wrap="square" rtlCol="0">
            <a:spAutoFit/>
          </a:bodyPr>
          <a:lstStyle/>
          <a:p>
            <a:r>
              <a:rPr lang="en-AU" dirty="0"/>
              <a:t>From these 3, a good travel organiser can know whether to put you on Garuda, Singapore or British Airways!</a:t>
            </a:r>
          </a:p>
        </p:txBody>
      </p:sp>
      <p:sp>
        <p:nvSpPr>
          <p:cNvPr id="6" name="TextBox 5">
            <a:extLst>
              <a:ext uri="{FF2B5EF4-FFF2-40B4-BE49-F238E27FC236}">
                <a16:creationId xmlns:a16="http://schemas.microsoft.com/office/drawing/2014/main" id="{556E3317-CEA4-4DEA-8C6E-D50EDC01DFCE}"/>
              </a:ext>
            </a:extLst>
          </p:cNvPr>
          <p:cNvSpPr txBox="1"/>
          <p:nvPr/>
        </p:nvSpPr>
        <p:spPr>
          <a:xfrm>
            <a:off x="2495600" y="1599467"/>
            <a:ext cx="7488832" cy="461665"/>
          </a:xfrm>
          <a:prstGeom prst="rect">
            <a:avLst/>
          </a:prstGeom>
          <a:noFill/>
        </p:spPr>
        <p:txBody>
          <a:bodyPr wrap="square">
            <a:spAutoFit/>
          </a:bodyPr>
          <a:lstStyle/>
          <a:p>
            <a:r>
              <a:rPr lang="en-AU" sz="2400" b="1" dirty="0"/>
              <a:t>Good travel organisers are excellent </a:t>
            </a:r>
            <a:r>
              <a:rPr lang="en-AU" sz="2400" b="1" dirty="0" err="1"/>
              <a:t>segmenters</a:t>
            </a:r>
            <a:endParaRPr lang="en-AU" sz="2400" b="1" dirty="0"/>
          </a:p>
        </p:txBody>
      </p:sp>
    </p:spTree>
    <p:extLst>
      <p:ext uri="{BB962C8B-B14F-4D97-AF65-F5344CB8AC3E}">
        <p14:creationId xmlns:p14="http://schemas.microsoft.com/office/powerpoint/2010/main" val="2847814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9DA32-E9B5-4CCA-AC4A-751329138010}"/>
              </a:ext>
            </a:extLst>
          </p:cNvPr>
          <p:cNvSpPr>
            <a:spLocks noGrp="1"/>
          </p:cNvSpPr>
          <p:nvPr>
            <p:ph type="title"/>
          </p:nvPr>
        </p:nvSpPr>
        <p:spPr/>
        <p:txBody>
          <a:bodyPr/>
          <a:lstStyle/>
          <a:p>
            <a:r>
              <a:rPr lang="en-AU" dirty="0"/>
              <a:t>Customer Personas are your friend</a:t>
            </a:r>
          </a:p>
        </p:txBody>
      </p:sp>
      <p:sp>
        <p:nvSpPr>
          <p:cNvPr id="3" name="Rectangle 2">
            <a:extLst>
              <a:ext uri="{FF2B5EF4-FFF2-40B4-BE49-F238E27FC236}">
                <a16:creationId xmlns:a16="http://schemas.microsoft.com/office/drawing/2014/main" id="{A447E251-95A4-4B04-AAE5-5E3F5A193835}"/>
              </a:ext>
            </a:extLst>
          </p:cNvPr>
          <p:cNvSpPr/>
          <p:nvPr/>
        </p:nvSpPr>
        <p:spPr>
          <a:xfrm>
            <a:off x="839416" y="3068960"/>
            <a:ext cx="10081120" cy="768879"/>
          </a:xfrm>
          <a:prstGeom prst="rect">
            <a:avLst/>
          </a:prstGeom>
          <a:solidFill>
            <a:srgbClr val="F1B7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chemeClr val="tx1"/>
              </a:solidFill>
            </a:endParaRPr>
          </a:p>
        </p:txBody>
      </p:sp>
      <p:sp>
        <p:nvSpPr>
          <p:cNvPr id="4" name="Rectangle 3">
            <a:extLst>
              <a:ext uri="{FF2B5EF4-FFF2-40B4-BE49-F238E27FC236}">
                <a16:creationId xmlns:a16="http://schemas.microsoft.com/office/drawing/2014/main" id="{48546573-7603-4780-A718-379DE99A493A}"/>
              </a:ext>
            </a:extLst>
          </p:cNvPr>
          <p:cNvSpPr/>
          <p:nvPr/>
        </p:nvSpPr>
        <p:spPr>
          <a:xfrm>
            <a:off x="1010170" y="3074558"/>
            <a:ext cx="9550326" cy="810478"/>
          </a:xfrm>
          <a:prstGeom prst="rect">
            <a:avLst/>
          </a:prstGeom>
        </p:spPr>
        <p:txBody>
          <a:bodyPr wrap="square">
            <a:spAutoFit/>
          </a:bodyPr>
          <a:lstStyle/>
          <a:p>
            <a:pPr defTabSz="457200">
              <a:lnSpc>
                <a:spcPts val="2800"/>
              </a:lnSpc>
            </a:pPr>
            <a:r>
              <a:rPr lang="en-AU" sz="2800" dirty="0">
                <a:latin typeface="Montserrat" panose="02000505000000020004" pitchFamily="2" charset="0"/>
              </a:rPr>
              <a:t>Your personas may be simple or complex characters </a:t>
            </a:r>
            <a:endParaRPr lang="en-US" sz="2400" dirty="0">
              <a:latin typeface="Montserrat" panose="02000505000000020004" pitchFamily="2" charset="0"/>
            </a:endParaRPr>
          </a:p>
        </p:txBody>
      </p:sp>
      <p:sp>
        <p:nvSpPr>
          <p:cNvPr id="5" name="Rectangle 4">
            <a:extLst>
              <a:ext uri="{FF2B5EF4-FFF2-40B4-BE49-F238E27FC236}">
                <a16:creationId xmlns:a16="http://schemas.microsoft.com/office/drawing/2014/main" id="{2DC249C3-0649-4543-A285-C32E355DF9D0}"/>
              </a:ext>
            </a:extLst>
          </p:cNvPr>
          <p:cNvSpPr/>
          <p:nvPr/>
        </p:nvSpPr>
        <p:spPr>
          <a:xfrm>
            <a:off x="839416" y="1988840"/>
            <a:ext cx="10081120" cy="768879"/>
          </a:xfrm>
          <a:prstGeom prst="rect">
            <a:avLst/>
          </a:prstGeom>
          <a:solidFill>
            <a:srgbClr val="F1B7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chemeClr val="tx1"/>
              </a:solidFill>
            </a:endParaRPr>
          </a:p>
        </p:txBody>
      </p:sp>
      <p:sp>
        <p:nvSpPr>
          <p:cNvPr id="6" name="Rectangle 5">
            <a:extLst>
              <a:ext uri="{FF2B5EF4-FFF2-40B4-BE49-F238E27FC236}">
                <a16:creationId xmlns:a16="http://schemas.microsoft.com/office/drawing/2014/main" id="{FA6455D8-8B4E-49C0-9C70-387E5104EBA8}"/>
              </a:ext>
            </a:extLst>
          </p:cNvPr>
          <p:cNvSpPr/>
          <p:nvPr/>
        </p:nvSpPr>
        <p:spPr>
          <a:xfrm>
            <a:off x="1010170" y="1994438"/>
            <a:ext cx="9766350" cy="810478"/>
          </a:xfrm>
          <a:prstGeom prst="rect">
            <a:avLst/>
          </a:prstGeom>
        </p:spPr>
        <p:txBody>
          <a:bodyPr wrap="square">
            <a:spAutoFit/>
          </a:bodyPr>
          <a:lstStyle/>
          <a:p>
            <a:pPr defTabSz="457200">
              <a:lnSpc>
                <a:spcPts val="2800"/>
              </a:lnSpc>
            </a:pPr>
            <a:r>
              <a:rPr lang="en-AU" sz="2800" dirty="0">
                <a:latin typeface="Montserrat" panose="02000505000000020004" pitchFamily="2" charset="0"/>
              </a:rPr>
              <a:t>It’s easier to talk (or write, or post) to a person than a statistic</a:t>
            </a:r>
            <a:endParaRPr lang="en-US" sz="2400" dirty="0">
              <a:latin typeface="Montserrat" panose="02000505000000020004" pitchFamily="2" charset="0"/>
            </a:endParaRPr>
          </a:p>
        </p:txBody>
      </p:sp>
      <p:sp>
        <p:nvSpPr>
          <p:cNvPr id="7" name="Rectangle 6">
            <a:extLst>
              <a:ext uri="{FF2B5EF4-FFF2-40B4-BE49-F238E27FC236}">
                <a16:creationId xmlns:a16="http://schemas.microsoft.com/office/drawing/2014/main" id="{9D687A07-6C41-4BFF-A0A8-4F08395BFA32}"/>
              </a:ext>
            </a:extLst>
          </p:cNvPr>
          <p:cNvSpPr/>
          <p:nvPr/>
        </p:nvSpPr>
        <p:spPr>
          <a:xfrm>
            <a:off x="839416" y="4053084"/>
            <a:ext cx="10081120" cy="768879"/>
          </a:xfrm>
          <a:prstGeom prst="rect">
            <a:avLst/>
          </a:prstGeom>
          <a:solidFill>
            <a:srgbClr val="F1B7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chemeClr val="tx1"/>
              </a:solidFill>
            </a:endParaRPr>
          </a:p>
        </p:txBody>
      </p:sp>
      <p:sp>
        <p:nvSpPr>
          <p:cNvPr id="8" name="Rectangle 7">
            <a:extLst>
              <a:ext uri="{FF2B5EF4-FFF2-40B4-BE49-F238E27FC236}">
                <a16:creationId xmlns:a16="http://schemas.microsoft.com/office/drawing/2014/main" id="{9307791D-ACE5-4ECA-BD53-4AE7FA15FCA3}"/>
              </a:ext>
            </a:extLst>
          </p:cNvPr>
          <p:cNvSpPr/>
          <p:nvPr/>
        </p:nvSpPr>
        <p:spPr>
          <a:xfrm>
            <a:off x="1010170" y="4201730"/>
            <a:ext cx="9550326" cy="451406"/>
          </a:xfrm>
          <a:prstGeom prst="rect">
            <a:avLst/>
          </a:prstGeom>
        </p:spPr>
        <p:txBody>
          <a:bodyPr wrap="square">
            <a:spAutoFit/>
          </a:bodyPr>
          <a:lstStyle/>
          <a:p>
            <a:pPr defTabSz="457200">
              <a:lnSpc>
                <a:spcPts val="2800"/>
              </a:lnSpc>
            </a:pPr>
            <a:r>
              <a:rPr lang="en-AU" sz="2800" dirty="0">
                <a:latin typeface="Montserrat" panose="02000505000000020004" pitchFamily="2" charset="0"/>
              </a:rPr>
              <a:t>BUT beware stereotypes</a:t>
            </a:r>
            <a:endParaRPr lang="en-US" sz="2400" dirty="0">
              <a:latin typeface="Montserrat" panose="02000505000000020004" pitchFamily="2" charset="0"/>
            </a:endParaRPr>
          </a:p>
        </p:txBody>
      </p:sp>
    </p:spTree>
    <p:extLst>
      <p:ext uri="{BB962C8B-B14F-4D97-AF65-F5344CB8AC3E}">
        <p14:creationId xmlns:p14="http://schemas.microsoft.com/office/powerpoint/2010/main" val="4187846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94754" y="5599"/>
            <a:ext cx="5607625" cy="810478"/>
          </a:xfrm>
          <a:prstGeom prst="rect">
            <a:avLst/>
          </a:prstGeom>
        </p:spPr>
        <p:txBody>
          <a:bodyPr wrap="none">
            <a:spAutoFit/>
          </a:bodyPr>
          <a:lstStyle/>
          <a:p>
            <a:pPr defTabSz="457200">
              <a:lnSpc>
                <a:spcPts val="2800"/>
              </a:lnSpc>
            </a:pPr>
            <a:r>
              <a:rPr lang="en-AU" sz="2800" dirty="0">
                <a:solidFill>
                  <a:prstClr val="white"/>
                </a:solidFill>
                <a:latin typeface="Montserrat" panose="02000505000000020004" pitchFamily="2" charset="0"/>
              </a:rPr>
              <a:t>Your personas may be</a:t>
            </a:r>
          </a:p>
          <a:p>
            <a:pPr defTabSz="457200">
              <a:lnSpc>
                <a:spcPts val="2800"/>
              </a:lnSpc>
            </a:pPr>
            <a:r>
              <a:rPr lang="en-AU" sz="2800" dirty="0">
                <a:solidFill>
                  <a:prstClr val="white"/>
                </a:solidFill>
                <a:latin typeface="Montserrat" panose="02000505000000020004" pitchFamily="2" charset="0"/>
              </a:rPr>
              <a:t>simple or complex characters </a:t>
            </a:r>
            <a:endParaRPr lang="en-US" sz="2400" dirty="0">
              <a:solidFill>
                <a:prstClr val="white"/>
              </a:solidFill>
              <a:latin typeface="Montserrat" panose="02000505000000020004" pitchFamily="2" charset="0"/>
            </a:endParaRPr>
          </a:p>
        </p:txBody>
      </p:sp>
      <p:sp>
        <p:nvSpPr>
          <p:cNvPr id="9" name="Content Placeholder 5"/>
          <p:cNvSpPr>
            <a:spLocks noGrp="1"/>
          </p:cNvSpPr>
          <p:nvPr>
            <p:ph idx="1"/>
          </p:nvPr>
        </p:nvSpPr>
        <p:spPr>
          <a:xfrm>
            <a:off x="767408" y="410838"/>
            <a:ext cx="8229600" cy="5105400"/>
          </a:xfrm>
        </p:spPr>
        <p:txBody>
          <a:bodyPr/>
          <a:lstStyle/>
          <a:p>
            <a:pPr marL="457200" indent="-457200">
              <a:buFont typeface="Wingdings" panose="05000000000000000000" pitchFamily="2" charset="2"/>
              <a:buChar char="§"/>
            </a:pPr>
            <a:r>
              <a:rPr lang="en-AU" sz="2400" dirty="0">
                <a:latin typeface="Neutra Text TF Alt" panose="02000000000000000000" pitchFamily="50" charset="0"/>
              </a:rPr>
              <a:t>The key is to paint a picture of the person or people that represent your customers.  And then, you can make decisions based on whether or not they would like it or if it would be good for them.</a:t>
            </a:r>
          </a:p>
          <a:p>
            <a:pPr marL="457200" indent="-457200">
              <a:buFont typeface="Wingdings" panose="05000000000000000000" pitchFamily="2" charset="2"/>
              <a:buChar char="§"/>
            </a:pPr>
            <a:r>
              <a:rPr lang="en-AU" sz="2400" dirty="0">
                <a:latin typeface="Neutra Text TF Alt" panose="02000000000000000000" pitchFamily="50" charset="0"/>
              </a:rPr>
              <a:t>Think about the personas that have the most </a:t>
            </a:r>
            <a:r>
              <a:rPr lang="en-AU" sz="2400" b="1" dirty="0">
                <a:solidFill>
                  <a:srgbClr val="F1B71C"/>
                </a:solidFill>
                <a:latin typeface="Neutra Text TF Alt" panose="02000000000000000000" pitchFamily="50" charset="0"/>
              </a:rPr>
              <a:t>potential to be profitable for your business</a:t>
            </a:r>
          </a:p>
          <a:p>
            <a:pPr marL="457200" indent="-457200">
              <a:buClr>
                <a:schemeClr val="tx1"/>
              </a:buClr>
              <a:buFont typeface="Wingdings" panose="05000000000000000000" pitchFamily="2" charset="2"/>
              <a:buChar char="§"/>
            </a:pPr>
            <a:r>
              <a:rPr lang="en-AU" sz="2400" b="1" dirty="0">
                <a:solidFill>
                  <a:srgbClr val="F1B71C"/>
                </a:solidFill>
                <a:latin typeface="Neutra Text TF Alt" panose="02000000000000000000" pitchFamily="50" charset="0"/>
              </a:rPr>
              <a:t>Knowing your customer persona </a:t>
            </a:r>
            <a:r>
              <a:rPr lang="en-AU" sz="2400" dirty="0">
                <a:latin typeface="Neutra Text TF Alt" panose="02000000000000000000" pitchFamily="50" charset="0"/>
              </a:rPr>
              <a:t>will impact on every part of  your business:</a:t>
            </a:r>
          </a:p>
          <a:p>
            <a:pPr marL="914400" lvl="1" indent="-457200">
              <a:buClr>
                <a:srgbClr val="F1B71C"/>
              </a:buClr>
              <a:buSzPct val="115000"/>
              <a:buFont typeface="Arial Narrow" panose="020B0606020202030204" pitchFamily="34" charset="0"/>
              <a:buChar char="→"/>
            </a:pPr>
            <a:r>
              <a:rPr lang="en-AU" sz="1800" dirty="0">
                <a:latin typeface="Neutra Text TF Alt" panose="02000000000000000000" pitchFamily="50" charset="0"/>
              </a:rPr>
              <a:t>Content creation</a:t>
            </a:r>
          </a:p>
          <a:p>
            <a:pPr marL="914400" lvl="1" indent="-457200">
              <a:buClr>
                <a:srgbClr val="F1B71C"/>
              </a:buClr>
              <a:buSzPct val="115000"/>
              <a:buFont typeface="Arial Narrow" panose="020B0606020202030204" pitchFamily="34" charset="0"/>
              <a:buChar char="→"/>
            </a:pPr>
            <a:r>
              <a:rPr lang="en-AU" sz="1800" dirty="0">
                <a:latin typeface="Neutra Text TF Alt" panose="02000000000000000000" pitchFamily="50" charset="0"/>
              </a:rPr>
              <a:t>Branding </a:t>
            </a:r>
          </a:p>
          <a:p>
            <a:pPr marL="914400" lvl="1" indent="-457200">
              <a:buClr>
                <a:srgbClr val="F1B71C"/>
              </a:buClr>
              <a:buSzPct val="115000"/>
              <a:buFont typeface="Arial Narrow" panose="020B0606020202030204" pitchFamily="34" charset="0"/>
              <a:buChar char="→"/>
            </a:pPr>
            <a:r>
              <a:rPr lang="en-AU" sz="1800" dirty="0">
                <a:latin typeface="Neutra Text TF Alt" panose="02000000000000000000" pitchFamily="50" charset="0"/>
              </a:rPr>
              <a:t>Any type of marketing and advertising</a:t>
            </a:r>
          </a:p>
          <a:p>
            <a:pPr marL="914400" lvl="1" indent="-457200">
              <a:buClr>
                <a:srgbClr val="F1B71C"/>
              </a:buClr>
              <a:buSzPct val="115000"/>
              <a:buFont typeface="Arial Narrow" panose="020B0606020202030204" pitchFamily="34" charset="0"/>
              <a:buChar char="→"/>
            </a:pPr>
            <a:r>
              <a:rPr lang="en-AU" sz="1800" dirty="0">
                <a:latin typeface="Neutra Text TF Alt" panose="02000000000000000000" pitchFamily="50" charset="0"/>
              </a:rPr>
              <a:t>You will no longer be spending your marketing dollars ‘blind’</a:t>
            </a:r>
            <a:endParaRPr lang="en-AU" dirty="0">
              <a:latin typeface="Neutra Text TF Alt" panose="02000000000000000000" pitchFamily="50" charset="0"/>
            </a:endParaRPr>
          </a:p>
          <a:p>
            <a:endParaRPr lang="en-AU" dirty="0"/>
          </a:p>
        </p:txBody>
      </p:sp>
      <p:sp>
        <p:nvSpPr>
          <p:cNvPr id="10" name="Rectangle 9"/>
          <p:cNvSpPr/>
          <p:nvPr/>
        </p:nvSpPr>
        <p:spPr>
          <a:xfrm>
            <a:off x="1524000" y="6738166"/>
            <a:ext cx="9144000" cy="119835"/>
          </a:xfrm>
          <a:prstGeom prst="rect">
            <a:avLst/>
          </a:prstGeom>
          <a:solidFill>
            <a:srgbClr val="F1B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4602769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anim calcmode="lin" valueType="num">
                                      <p:cBhvr>
                                        <p:cTn id="1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1000"/>
                                        <p:tgtEl>
                                          <p:spTgt spid="9">
                                            <p:txEl>
                                              <p:pRg st="3" end="3"/>
                                            </p:txEl>
                                          </p:spTgt>
                                        </p:tgtEl>
                                      </p:cBhvr>
                                    </p:animEffect>
                                    <p:anim calcmode="lin" valueType="num">
                                      <p:cBhvr>
                                        <p:cTn id="2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anim calcmode="lin" valueType="num">
                                      <p:cBhvr>
                                        <p:cTn id="2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1000"/>
                                        <p:tgtEl>
                                          <p:spTgt spid="9">
                                            <p:txEl>
                                              <p:pRg st="5" end="5"/>
                                            </p:txEl>
                                          </p:spTgt>
                                        </p:tgtEl>
                                      </p:cBhvr>
                                    </p:animEffect>
                                    <p:anim calcmode="lin" valueType="num">
                                      <p:cBhvr>
                                        <p:cTn id="3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1000"/>
                                        <p:tgtEl>
                                          <p:spTgt spid="9">
                                            <p:txEl>
                                              <p:pRg st="6" end="6"/>
                                            </p:txEl>
                                          </p:spTgt>
                                        </p:tgtEl>
                                      </p:cBhvr>
                                    </p:animEffect>
                                    <p:anim calcmode="lin" valueType="num">
                                      <p:cBhvr>
                                        <p:cTn id="38"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99484-C8E2-48CD-BE09-DF271D49B8B1}"/>
              </a:ext>
            </a:extLst>
          </p:cNvPr>
          <p:cNvSpPr>
            <a:spLocks noGrp="1"/>
          </p:cNvSpPr>
          <p:nvPr>
            <p:ph type="title"/>
          </p:nvPr>
        </p:nvSpPr>
        <p:spPr/>
        <p:txBody>
          <a:bodyPr/>
          <a:lstStyle/>
          <a:p>
            <a:r>
              <a:rPr lang="en-AU" dirty="0"/>
              <a:t>Checklist of things to consider</a:t>
            </a:r>
          </a:p>
        </p:txBody>
      </p:sp>
      <p:sp>
        <p:nvSpPr>
          <p:cNvPr id="11" name="Content Placeholder 2"/>
          <p:cNvSpPr>
            <a:spLocks noGrp="1"/>
          </p:cNvSpPr>
          <p:nvPr>
            <p:ph idx="1"/>
          </p:nvPr>
        </p:nvSpPr>
        <p:spPr>
          <a:xfrm>
            <a:off x="609600" y="1166018"/>
            <a:ext cx="10972800" cy="4525963"/>
          </a:xfrm>
        </p:spPr>
        <p:txBody>
          <a:bodyPr>
            <a:normAutofit/>
          </a:bodyPr>
          <a:lstStyle/>
          <a:p>
            <a:pPr marL="914400" lvl="1" indent="-457200">
              <a:buClr>
                <a:srgbClr val="F1B71C"/>
              </a:buClr>
              <a:buSzPct val="115000"/>
              <a:buFont typeface="Arial Narrow" panose="020B0606020202030204" pitchFamily="34" charset="0"/>
              <a:buChar char="→"/>
            </a:pPr>
            <a:r>
              <a:rPr lang="en-AU" sz="1800" dirty="0">
                <a:latin typeface="Neutra Text TF Alt" panose="02000000000000000000" pitchFamily="50" charset="0"/>
              </a:rPr>
              <a:t>Demographics: income, age, level of education</a:t>
            </a:r>
          </a:p>
          <a:p>
            <a:pPr marL="914400" lvl="1" indent="-457200">
              <a:buClr>
                <a:srgbClr val="F1B71C"/>
              </a:buClr>
              <a:buSzPct val="115000"/>
              <a:buFont typeface="Arial Narrow" panose="020B0606020202030204" pitchFamily="34" charset="0"/>
              <a:buChar char="→"/>
            </a:pPr>
            <a:r>
              <a:rPr lang="en-AU" sz="1800" dirty="0">
                <a:latin typeface="Neutra Text TF Alt" panose="02000000000000000000" pitchFamily="50" charset="0"/>
              </a:rPr>
              <a:t>Attitudes to life, attitudes to holidays, needs from a specific holiday (e.g. a romantic break vs. a family holiday)</a:t>
            </a:r>
          </a:p>
          <a:p>
            <a:pPr marL="914400" lvl="1" indent="-457200">
              <a:buClr>
                <a:srgbClr val="F1B71C"/>
              </a:buClr>
              <a:buSzPct val="115000"/>
              <a:buFont typeface="Arial Narrow" panose="020B0606020202030204" pitchFamily="34" charset="0"/>
              <a:buChar char="→"/>
            </a:pPr>
            <a:r>
              <a:rPr lang="en-AU" sz="1800" dirty="0">
                <a:latin typeface="Neutra Text TF Alt" panose="02000000000000000000" pitchFamily="50" charset="0"/>
              </a:rPr>
              <a:t>Social media habits</a:t>
            </a:r>
          </a:p>
          <a:p>
            <a:pPr marL="914400" lvl="1" indent="-457200">
              <a:buClr>
                <a:srgbClr val="F1B71C"/>
              </a:buClr>
              <a:buSzPct val="115000"/>
              <a:buFont typeface="Arial Narrow" panose="020B0606020202030204" pitchFamily="34" charset="0"/>
              <a:buChar char="→"/>
            </a:pPr>
            <a:r>
              <a:rPr lang="en-AU" sz="1800" dirty="0">
                <a:latin typeface="Neutra Text TF Alt" panose="02000000000000000000" pitchFamily="50" charset="0"/>
              </a:rPr>
              <a:t>Special interests</a:t>
            </a:r>
          </a:p>
          <a:p>
            <a:pPr marL="914400" lvl="1" indent="-457200">
              <a:buClr>
                <a:srgbClr val="F1B71C"/>
              </a:buClr>
              <a:buSzPct val="115000"/>
              <a:buFont typeface="Arial Narrow" panose="020B0606020202030204" pitchFamily="34" charset="0"/>
              <a:buChar char="→"/>
            </a:pPr>
            <a:r>
              <a:rPr lang="en-AU" sz="1800" dirty="0">
                <a:latin typeface="Neutra Text TF Alt" panose="02000000000000000000" pitchFamily="50" charset="0"/>
              </a:rPr>
              <a:t>Internet habits and interests</a:t>
            </a:r>
          </a:p>
          <a:p>
            <a:pPr marL="914400" lvl="1" indent="-457200">
              <a:buClr>
                <a:srgbClr val="F1B71C"/>
              </a:buClr>
              <a:buSzPct val="115000"/>
              <a:buFont typeface="Arial Narrow" panose="020B0606020202030204" pitchFamily="34" charset="0"/>
              <a:buChar char="→"/>
            </a:pPr>
            <a:r>
              <a:rPr lang="en-AU" sz="1800" dirty="0">
                <a:latin typeface="Neutra Text TF Alt" panose="02000000000000000000" pitchFamily="50" charset="0"/>
              </a:rPr>
              <a:t>Media consumption habits: What do they watch, read or listen to?</a:t>
            </a:r>
          </a:p>
          <a:p>
            <a:pPr marL="914400" lvl="1" indent="-457200">
              <a:buClr>
                <a:srgbClr val="F1B71C"/>
              </a:buClr>
              <a:buSzPct val="115000"/>
              <a:buFont typeface="Arial Narrow" panose="020B0606020202030204" pitchFamily="34" charset="0"/>
              <a:buChar char="→"/>
            </a:pPr>
            <a:r>
              <a:rPr lang="en-AU" sz="1800" dirty="0">
                <a:latin typeface="Neutra Text TF Alt" panose="02000000000000000000" pitchFamily="50" charset="0"/>
              </a:rPr>
              <a:t>Product purchasing habits: How frequently do they buy your product or service</a:t>
            </a:r>
          </a:p>
          <a:p>
            <a:pPr marL="914400" lvl="1" indent="-457200">
              <a:buClr>
                <a:srgbClr val="F1B71C"/>
              </a:buClr>
              <a:buSzPct val="115000"/>
              <a:buFont typeface="Arial Narrow" panose="020B0606020202030204" pitchFamily="34" charset="0"/>
              <a:buChar char="→"/>
            </a:pPr>
            <a:r>
              <a:rPr lang="en-AU" sz="1800" dirty="0">
                <a:latin typeface="Neutra Text TF Alt" panose="02000000000000000000" pitchFamily="50" charset="0"/>
              </a:rPr>
              <a:t>When do they buy it?</a:t>
            </a:r>
          </a:p>
          <a:p>
            <a:pPr marL="914400" lvl="1" indent="-457200">
              <a:buClr>
                <a:srgbClr val="F1B71C"/>
              </a:buClr>
              <a:buSzPct val="115000"/>
              <a:buFont typeface="Arial Narrow" panose="020B0606020202030204" pitchFamily="34" charset="0"/>
              <a:buChar char="→"/>
            </a:pPr>
            <a:r>
              <a:rPr lang="en-AU" sz="1800" dirty="0">
                <a:latin typeface="Neutra Text TF Alt" panose="02000000000000000000" pitchFamily="50" charset="0"/>
              </a:rPr>
              <a:t>Category involvement: How important are purchases in your category to the buyer?</a:t>
            </a:r>
          </a:p>
          <a:p>
            <a:pPr marL="914400" lvl="1" indent="-457200">
              <a:buClr>
                <a:srgbClr val="F1B71C"/>
              </a:buClr>
              <a:buSzPct val="115000"/>
              <a:buFont typeface="Arial Narrow" panose="020B0606020202030204" pitchFamily="34" charset="0"/>
              <a:buChar char="→"/>
            </a:pPr>
            <a:r>
              <a:rPr lang="en-AU" sz="1800" dirty="0">
                <a:latin typeface="Neutra Text TF Alt" panose="02000000000000000000" pitchFamily="50" charset="0"/>
              </a:rPr>
              <a:t>Product preferences: What characteristics are the most motivating for customers?</a:t>
            </a:r>
          </a:p>
          <a:p>
            <a:pPr marL="914400" lvl="1" indent="-457200">
              <a:buClr>
                <a:srgbClr val="F1B71C"/>
              </a:buClr>
              <a:buSzPct val="115000"/>
              <a:buFont typeface="Arial Narrow" panose="020B0606020202030204" pitchFamily="34" charset="0"/>
              <a:buChar char="→"/>
            </a:pPr>
            <a:r>
              <a:rPr lang="en-AU" sz="1800" dirty="0">
                <a:latin typeface="Neutra Text TF Alt" panose="02000000000000000000" pitchFamily="50" charset="0"/>
              </a:rPr>
              <a:t>How do they source information about your product or service?</a:t>
            </a:r>
          </a:p>
          <a:p>
            <a:pPr marL="914400" lvl="1" indent="-457200">
              <a:buClr>
                <a:srgbClr val="F1B71C"/>
              </a:buClr>
              <a:buSzPct val="115000"/>
              <a:buFont typeface="Arial Narrow" panose="020B0606020202030204" pitchFamily="34" charset="0"/>
              <a:buChar char="→"/>
            </a:pPr>
            <a:r>
              <a:rPr lang="en-AU" sz="1800" dirty="0">
                <a:latin typeface="Neutra Text TF Alt" panose="02000000000000000000" pitchFamily="50" charset="0"/>
              </a:rPr>
              <a:t>What sort of content do they like best to consume?</a:t>
            </a:r>
          </a:p>
          <a:p>
            <a:pPr lvl="1"/>
            <a:endParaRPr lang="en-AU" sz="1600" dirty="0">
              <a:latin typeface="Neutra Text TF Alt" panose="02000000000000000000" pitchFamily="50" charset="0"/>
            </a:endParaRPr>
          </a:p>
          <a:p>
            <a:pPr lvl="1"/>
            <a:endParaRPr lang="en-AU" sz="1600" dirty="0">
              <a:latin typeface="Neutra Text TF Alt" panose="02000000000000000000" pitchFamily="50" charset="0"/>
            </a:endParaRPr>
          </a:p>
          <a:p>
            <a:pPr lvl="1"/>
            <a:endParaRPr lang="en-AU" sz="1600" dirty="0">
              <a:latin typeface="Neutra Text TF Alt" panose="02000000000000000000" pitchFamily="50" charset="0"/>
            </a:endParaRPr>
          </a:p>
          <a:p>
            <a:endParaRPr lang="en-AU" sz="1600" dirty="0">
              <a:latin typeface="Neutra Text TF Alt" panose="02000000000000000000" pitchFamily="50" charset="0"/>
            </a:endParaRPr>
          </a:p>
        </p:txBody>
      </p:sp>
      <p:sp>
        <p:nvSpPr>
          <p:cNvPr id="7" name="Rectangle 6"/>
          <p:cNvSpPr/>
          <p:nvPr/>
        </p:nvSpPr>
        <p:spPr>
          <a:xfrm>
            <a:off x="1524000" y="6706847"/>
            <a:ext cx="9144000" cy="119835"/>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Rectangle 8"/>
          <p:cNvSpPr/>
          <p:nvPr/>
        </p:nvSpPr>
        <p:spPr>
          <a:xfrm>
            <a:off x="1524000" y="6738166"/>
            <a:ext cx="9144000" cy="119835"/>
          </a:xfrm>
          <a:prstGeom prst="rect">
            <a:avLst/>
          </a:prstGeom>
          <a:solidFill>
            <a:srgbClr val="F1B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4968714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1000"/>
                                        <p:tgtEl>
                                          <p:spTgt spid="11">
                                            <p:txEl>
                                              <p:pRg st="2" end="2"/>
                                            </p:txEl>
                                          </p:spTgt>
                                        </p:tgtEl>
                                      </p:cBhvr>
                                    </p:animEffect>
                                    <p:anim calcmode="lin" valueType="num">
                                      <p:cBhvr>
                                        <p:cTn id="1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1000"/>
                                        <p:tgtEl>
                                          <p:spTgt spid="11">
                                            <p:txEl>
                                              <p:pRg st="3" end="3"/>
                                            </p:txEl>
                                          </p:spTgt>
                                        </p:tgtEl>
                                      </p:cBhvr>
                                    </p:animEffect>
                                    <p:anim calcmode="lin" valueType="num">
                                      <p:cBhvr>
                                        <p:cTn id="23"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1000"/>
                                        <p:tgtEl>
                                          <p:spTgt spid="11">
                                            <p:txEl>
                                              <p:pRg st="4" end="4"/>
                                            </p:txEl>
                                          </p:spTgt>
                                        </p:tgtEl>
                                      </p:cBhvr>
                                    </p:animEffect>
                                    <p:anim calcmode="lin" valueType="num">
                                      <p:cBhvr>
                                        <p:cTn id="2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1000"/>
                                        <p:tgtEl>
                                          <p:spTgt spid="11">
                                            <p:txEl>
                                              <p:pRg st="5" end="5"/>
                                            </p:txEl>
                                          </p:spTgt>
                                        </p:tgtEl>
                                      </p:cBhvr>
                                    </p:animEffect>
                                    <p:anim calcmode="lin" valueType="num">
                                      <p:cBhvr>
                                        <p:cTn id="33"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1">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fade">
                                      <p:cBhvr>
                                        <p:cTn id="37" dur="1000"/>
                                        <p:tgtEl>
                                          <p:spTgt spid="11">
                                            <p:txEl>
                                              <p:pRg st="6" end="6"/>
                                            </p:txEl>
                                          </p:spTgt>
                                        </p:tgtEl>
                                      </p:cBhvr>
                                    </p:animEffect>
                                    <p:anim calcmode="lin" valueType="num">
                                      <p:cBhvr>
                                        <p:cTn id="38"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11">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fade">
                                      <p:cBhvr>
                                        <p:cTn id="42" dur="1000"/>
                                        <p:tgtEl>
                                          <p:spTgt spid="11">
                                            <p:txEl>
                                              <p:pRg st="7" end="7"/>
                                            </p:txEl>
                                          </p:spTgt>
                                        </p:tgtEl>
                                      </p:cBhvr>
                                    </p:animEffect>
                                    <p:anim calcmode="lin" valueType="num">
                                      <p:cBhvr>
                                        <p:cTn id="43"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animEffect transition="in" filter="fade">
                                      <p:cBhvr>
                                        <p:cTn id="47" dur="1000"/>
                                        <p:tgtEl>
                                          <p:spTgt spid="11">
                                            <p:txEl>
                                              <p:pRg st="8" end="8"/>
                                            </p:txEl>
                                          </p:spTgt>
                                        </p:tgtEl>
                                      </p:cBhvr>
                                    </p:animEffect>
                                    <p:anim calcmode="lin" valueType="num">
                                      <p:cBhvr>
                                        <p:cTn id="48"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11">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
                                            <p:txEl>
                                              <p:pRg st="9" end="9"/>
                                            </p:txEl>
                                          </p:spTgt>
                                        </p:tgtEl>
                                        <p:attrNameLst>
                                          <p:attrName>style.visibility</p:attrName>
                                        </p:attrNameLst>
                                      </p:cBhvr>
                                      <p:to>
                                        <p:strVal val="visible"/>
                                      </p:to>
                                    </p:set>
                                    <p:animEffect transition="in" filter="fade">
                                      <p:cBhvr>
                                        <p:cTn id="52" dur="1000"/>
                                        <p:tgtEl>
                                          <p:spTgt spid="11">
                                            <p:txEl>
                                              <p:pRg st="9" end="9"/>
                                            </p:txEl>
                                          </p:spTgt>
                                        </p:tgtEl>
                                      </p:cBhvr>
                                    </p:animEffect>
                                    <p:anim calcmode="lin" valueType="num">
                                      <p:cBhvr>
                                        <p:cTn id="53"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11">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1">
                                            <p:txEl>
                                              <p:pRg st="10" end="10"/>
                                            </p:txEl>
                                          </p:spTgt>
                                        </p:tgtEl>
                                        <p:attrNameLst>
                                          <p:attrName>style.visibility</p:attrName>
                                        </p:attrNameLst>
                                      </p:cBhvr>
                                      <p:to>
                                        <p:strVal val="visible"/>
                                      </p:to>
                                    </p:set>
                                    <p:animEffect transition="in" filter="fade">
                                      <p:cBhvr>
                                        <p:cTn id="57" dur="1000"/>
                                        <p:tgtEl>
                                          <p:spTgt spid="11">
                                            <p:txEl>
                                              <p:pRg st="10" end="10"/>
                                            </p:txEl>
                                          </p:spTgt>
                                        </p:tgtEl>
                                      </p:cBhvr>
                                    </p:animEffect>
                                    <p:anim calcmode="lin" valueType="num">
                                      <p:cBhvr>
                                        <p:cTn id="58"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11">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1">
                                            <p:txEl>
                                              <p:pRg st="11" end="11"/>
                                            </p:txEl>
                                          </p:spTgt>
                                        </p:tgtEl>
                                        <p:attrNameLst>
                                          <p:attrName>style.visibility</p:attrName>
                                        </p:attrNameLst>
                                      </p:cBhvr>
                                      <p:to>
                                        <p:strVal val="visible"/>
                                      </p:to>
                                    </p:set>
                                    <p:animEffect transition="in" filter="fade">
                                      <p:cBhvr>
                                        <p:cTn id="62" dur="1000"/>
                                        <p:tgtEl>
                                          <p:spTgt spid="11">
                                            <p:txEl>
                                              <p:pRg st="11" end="11"/>
                                            </p:txEl>
                                          </p:spTgt>
                                        </p:tgtEl>
                                      </p:cBhvr>
                                    </p:animEffect>
                                    <p:anim calcmode="lin" valueType="num">
                                      <p:cBhvr>
                                        <p:cTn id="63" dur="1000" fill="hold"/>
                                        <p:tgtEl>
                                          <p:spTgt spid="11">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11">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6862ACA-6A7A-4DBC-96CE-9CB410143D2B}"/>
              </a:ext>
            </a:extLst>
          </p:cNvPr>
          <p:cNvGrpSpPr/>
          <p:nvPr/>
        </p:nvGrpSpPr>
        <p:grpSpPr>
          <a:xfrm>
            <a:off x="1703512" y="476672"/>
            <a:ext cx="7488832" cy="5589240"/>
            <a:chOff x="1524000" y="0"/>
            <a:chExt cx="9144000" cy="6858000"/>
          </a:xfrm>
        </p:grpSpPr>
        <p:sp>
          <p:nvSpPr>
            <p:cNvPr id="34" name="Rectangle 33"/>
            <p:cNvSpPr/>
            <p:nvPr/>
          </p:nvSpPr>
          <p:spPr>
            <a:xfrm>
              <a:off x="1524000" y="0"/>
              <a:ext cx="9144000" cy="6858000"/>
            </a:xfrm>
            <a:prstGeom prst="rect">
              <a:avLst/>
            </a:prstGeom>
            <a:blipFill dpi="0" rotWithShape="1">
              <a:blip r:embed="rId2" cstate="print">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nvGrpSpPr>
            <p:cNvPr id="2" name="Group 20"/>
            <p:cNvGrpSpPr/>
            <p:nvPr/>
          </p:nvGrpSpPr>
          <p:grpSpPr>
            <a:xfrm>
              <a:off x="1685577" y="1917799"/>
              <a:ext cx="8774708" cy="4356196"/>
              <a:chOff x="772160" y="1607724"/>
              <a:chExt cx="7701192" cy="3823250"/>
            </a:xfrm>
          </p:grpSpPr>
          <p:sp>
            <p:nvSpPr>
              <p:cNvPr id="7" name="Rectangle: Single Corner Rounded 6"/>
              <p:cNvSpPr/>
              <p:nvPr/>
            </p:nvSpPr>
            <p:spPr>
              <a:xfrm>
                <a:off x="4673600" y="1607724"/>
                <a:ext cx="3799752" cy="1864028"/>
              </a:xfrm>
              <a:prstGeom prst="round1Rect">
                <a:avLst>
                  <a:gd name="adj" fmla="val 30137"/>
                </a:avLst>
              </a:prstGeom>
              <a:solidFill>
                <a:srgbClr val="F1B71C"/>
              </a:solidFill>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US">
                  <a:solidFill>
                    <a:prstClr val="black"/>
                  </a:solidFill>
                </a:endParaRPr>
              </a:p>
            </p:txBody>
          </p:sp>
          <p:sp>
            <p:nvSpPr>
              <p:cNvPr id="23" name="Rectangle: Single Corner Rounded 22"/>
              <p:cNvSpPr/>
              <p:nvPr/>
            </p:nvSpPr>
            <p:spPr>
              <a:xfrm rot="10800000">
                <a:off x="772160" y="3566946"/>
                <a:ext cx="3799752" cy="1864028"/>
              </a:xfrm>
              <a:prstGeom prst="round1Rect">
                <a:avLst>
                  <a:gd name="adj" fmla="val 30137"/>
                </a:avLst>
              </a:prstGeom>
              <a:solidFill>
                <a:srgbClr val="F1B71C"/>
              </a:solidFill>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US">
                  <a:solidFill>
                    <a:prstClr val="black"/>
                  </a:solidFill>
                </a:endParaRPr>
              </a:p>
            </p:txBody>
          </p:sp>
          <p:sp>
            <p:nvSpPr>
              <p:cNvPr id="24" name="Rectangle: Single Corner Rounded 23"/>
              <p:cNvSpPr/>
              <p:nvPr/>
            </p:nvSpPr>
            <p:spPr>
              <a:xfrm flipH="1">
                <a:off x="772160" y="1607724"/>
                <a:ext cx="3799752" cy="1864028"/>
              </a:xfrm>
              <a:prstGeom prst="round1Rect">
                <a:avLst>
                  <a:gd name="adj" fmla="val 30137"/>
                </a:avLst>
              </a:prstGeom>
              <a:solidFill>
                <a:srgbClr val="F1B71C"/>
              </a:solidFill>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US" b="1" dirty="0">
                  <a:solidFill>
                    <a:prstClr val="black"/>
                  </a:solidFill>
                </a:endParaRPr>
              </a:p>
            </p:txBody>
          </p:sp>
          <p:sp>
            <p:nvSpPr>
              <p:cNvPr id="26" name="Rectangle: Single Corner Rounded 25"/>
              <p:cNvSpPr/>
              <p:nvPr/>
            </p:nvSpPr>
            <p:spPr>
              <a:xfrm rot="10800000" flipH="1">
                <a:off x="4673600" y="3566946"/>
                <a:ext cx="3799752" cy="1864028"/>
              </a:xfrm>
              <a:prstGeom prst="round1Rect">
                <a:avLst>
                  <a:gd name="adj" fmla="val 30137"/>
                </a:avLst>
              </a:prstGeom>
              <a:solidFill>
                <a:srgbClr val="F1B71C"/>
              </a:solidFill>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US" b="1" dirty="0">
                  <a:solidFill>
                    <a:prstClr val="black"/>
                  </a:solidFill>
                </a:endParaRPr>
              </a:p>
            </p:txBody>
          </p:sp>
        </p:grpSp>
        <p:sp>
          <p:nvSpPr>
            <p:cNvPr id="28" name="Rectangle 27"/>
            <p:cNvSpPr/>
            <p:nvPr/>
          </p:nvSpPr>
          <p:spPr>
            <a:xfrm>
              <a:off x="1524000" y="1"/>
              <a:ext cx="6979924" cy="768879"/>
            </a:xfrm>
            <a:prstGeom prst="rect">
              <a:avLst/>
            </a:prstGeom>
            <a:solidFill>
              <a:srgbClr val="F1B7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1704914" y="192689"/>
              <a:ext cx="4935967" cy="451406"/>
            </a:xfrm>
            <a:prstGeom prst="rect">
              <a:avLst/>
            </a:prstGeom>
          </p:spPr>
          <p:txBody>
            <a:bodyPr wrap="none">
              <a:spAutoFit/>
            </a:bodyPr>
            <a:lstStyle/>
            <a:p>
              <a:pPr defTabSz="457200">
                <a:lnSpc>
                  <a:spcPts val="2800"/>
                </a:lnSpc>
              </a:pPr>
              <a:r>
                <a:rPr lang="en-AU" sz="2800" spc="-150" dirty="0">
                  <a:solidFill>
                    <a:prstClr val="white"/>
                  </a:solidFill>
                  <a:latin typeface="Montserrat" panose="02000505000000020004" pitchFamily="2" charset="0"/>
                </a:rPr>
                <a:t>Blank Persona – fill in yourself</a:t>
              </a:r>
              <a:endParaRPr lang="en-US" sz="2400" spc="-150" dirty="0">
                <a:solidFill>
                  <a:prstClr val="white"/>
                </a:solidFill>
                <a:latin typeface="Montserrat" panose="02000505000000020004" pitchFamily="2" charset="0"/>
              </a:endParaRPr>
            </a:p>
          </p:txBody>
        </p:sp>
        <p:sp>
          <p:nvSpPr>
            <p:cNvPr id="15" name="Rectangle 14"/>
            <p:cNvSpPr/>
            <p:nvPr/>
          </p:nvSpPr>
          <p:spPr>
            <a:xfrm>
              <a:off x="4281273" y="703775"/>
              <a:ext cx="2670090" cy="646331"/>
            </a:xfrm>
            <a:prstGeom prst="rect">
              <a:avLst/>
            </a:prstGeom>
          </p:spPr>
          <p:txBody>
            <a:bodyPr wrap="none">
              <a:spAutoFit/>
            </a:bodyPr>
            <a:lstStyle/>
            <a:p>
              <a:pPr defTabSz="457200"/>
              <a:r>
                <a:rPr lang="en-AU" sz="3600" b="1" dirty="0">
                  <a:solidFill>
                    <a:prstClr val="black"/>
                  </a:solidFill>
                  <a:latin typeface="Neutra Display Alt" panose="02000000000000000000" pitchFamily="50" charset="0"/>
                </a:rPr>
                <a:t>Name / Names</a:t>
              </a:r>
              <a:endParaRPr lang="en-US" sz="3600" b="1" dirty="0">
                <a:solidFill>
                  <a:prstClr val="black"/>
                </a:solidFill>
                <a:latin typeface="Neutra Display Alt" panose="02000000000000000000" pitchFamily="50" charset="0"/>
              </a:endParaRPr>
            </a:p>
          </p:txBody>
        </p:sp>
        <p:sp>
          <p:nvSpPr>
            <p:cNvPr id="16" name="Diamond 15"/>
            <p:cNvSpPr/>
            <p:nvPr/>
          </p:nvSpPr>
          <p:spPr>
            <a:xfrm>
              <a:off x="2895423" y="1320479"/>
              <a:ext cx="6400978" cy="4572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2" name="Rectangle 21"/>
            <p:cNvSpPr/>
            <p:nvPr/>
          </p:nvSpPr>
          <p:spPr>
            <a:xfrm>
              <a:off x="1935126" y="1938880"/>
              <a:ext cx="4079875" cy="553998"/>
            </a:xfrm>
            <a:prstGeom prst="rect">
              <a:avLst/>
            </a:prstGeom>
          </p:spPr>
          <p:txBody>
            <a:bodyPr wrap="square">
              <a:spAutoFit/>
            </a:bodyPr>
            <a:lstStyle/>
            <a:p>
              <a:pPr defTabSz="457200"/>
              <a:r>
                <a:rPr lang="en-AU" sz="1600" b="1" u="sng" dirty="0">
                  <a:solidFill>
                    <a:prstClr val="black"/>
                  </a:solidFill>
                  <a:latin typeface="Neutra Display Alt" panose="02000000000000000000" pitchFamily="50" charset="0"/>
                </a:rPr>
                <a:t>Goals and values</a:t>
              </a:r>
            </a:p>
            <a:p>
              <a:pPr marL="111125" indent="-111125" defTabSz="457200">
                <a:buFont typeface="Arial" panose="020B0604020202020204" pitchFamily="34" charset="0"/>
                <a:buChar char="•"/>
              </a:pPr>
              <a:r>
                <a:rPr lang="en-AU" sz="1400" dirty="0">
                  <a:solidFill>
                    <a:prstClr val="black"/>
                  </a:solidFill>
                  <a:latin typeface="Neutra Display Alt" panose="02000000000000000000" pitchFamily="50" charset="0"/>
                </a:rPr>
                <a:t>.</a:t>
              </a:r>
            </a:p>
          </p:txBody>
        </p:sp>
        <p:sp>
          <p:nvSpPr>
            <p:cNvPr id="27" name="Rectangle 26"/>
            <p:cNvSpPr/>
            <p:nvPr/>
          </p:nvSpPr>
          <p:spPr>
            <a:xfrm>
              <a:off x="1961320" y="4215763"/>
              <a:ext cx="2939498" cy="307777"/>
            </a:xfrm>
            <a:prstGeom prst="rect">
              <a:avLst/>
            </a:prstGeom>
          </p:spPr>
          <p:txBody>
            <a:bodyPr wrap="square">
              <a:spAutoFit/>
            </a:bodyPr>
            <a:lstStyle/>
            <a:p>
              <a:pPr defTabSz="457200"/>
              <a:r>
                <a:rPr lang="en-AU" sz="1400" b="1" u="sng" dirty="0">
                  <a:solidFill>
                    <a:prstClr val="black"/>
                  </a:solidFill>
                  <a:latin typeface="Neutra Display Alt" panose="02000000000000000000" pitchFamily="50" charset="0"/>
                </a:rPr>
                <a:t>Sources of information</a:t>
              </a:r>
            </a:p>
          </p:txBody>
        </p:sp>
        <p:sp>
          <p:nvSpPr>
            <p:cNvPr id="29" name="Rectangle 28"/>
            <p:cNvSpPr/>
            <p:nvPr/>
          </p:nvSpPr>
          <p:spPr>
            <a:xfrm>
              <a:off x="7553721" y="4215763"/>
              <a:ext cx="2765201" cy="307777"/>
            </a:xfrm>
            <a:prstGeom prst="rect">
              <a:avLst/>
            </a:prstGeom>
          </p:spPr>
          <p:txBody>
            <a:bodyPr wrap="square">
              <a:spAutoFit/>
            </a:bodyPr>
            <a:lstStyle/>
            <a:p>
              <a:pPr algn="r" defTabSz="457200"/>
              <a:r>
                <a:rPr lang="en-AU" sz="1400" b="1" u="sng" dirty="0">
                  <a:solidFill>
                    <a:prstClr val="black"/>
                  </a:solidFill>
                  <a:latin typeface="Neutra Display Alt" panose="02000000000000000000" pitchFamily="50" charset="0"/>
                </a:rPr>
                <a:t>Objections</a:t>
              </a:r>
            </a:p>
          </p:txBody>
        </p:sp>
        <p:sp>
          <p:nvSpPr>
            <p:cNvPr id="30" name="Rectangle 29"/>
            <p:cNvSpPr/>
            <p:nvPr/>
          </p:nvSpPr>
          <p:spPr>
            <a:xfrm>
              <a:off x="6558845" y="1991487"/>
              <a:ext cx="3760076" cy="307777"/>
            </a:xfrm>
            <a:prstGeom prst="rect">
              <a:avLst/>
            </a:prstGeom>
          </p:spPr>
          <p:txBody>
            <a:bodyPr wrap="square">
              <a:spAutoFit/>
            </a:bodyPr>
            <a:lstStyle/>
            <a:p>
              <a:pPr algn="r" defTabSz="457200"/>
              <a:r>
                <a:rPr lang="en-AU" sz="1400" b="1" u="sng" dirty="0">
                  <a:solidFill>
                    <a:prstClr val="black"/>
                  </a:solidFill>
                  <a:latin typeface="Neutra Display Alt" panose="02000000000000000000" pitchFamily="50" charset="0"/>
                </a:rPr>
                <a:t>Challenges and pain points</a:t>
              </a:r>
            </a:p>
          </p:txBody>
        </p:sp>
        <p:sp>
          <p:nvSpPr>
            <p:cNvPr id="32" name="Rectangle 31"/>
            <p:cNvSpPr/>
            <p:nvPr/>
          </p:nvSpPr>
          <p:spPr>
            <a:xfrm>
              <a:off x="1736378" y="1420016"/>
              <a:ext cx="8719247" cy="369332"/>
            </a:xfrm>
            <a:prstGeom prst="rect">
              <a:avLst/>
            </a:prstGeom>
          </p:spPr>
          <p:txBody>
            <a:bodyPr wrap="square">
              <a:spAutoFit/>
            </a:bodyPr>
            <a:lstStyle/>
            <a:p>
              <a:pPr defTabSz="457200"/>
              <a:r>
                <a:rPr lang="en-AU" dirty="0">
                  <a:solidFill>
                    <a:prstClr val="black"/>
                  </a:solidFill>
                  <a:latin typeface="Neutra Text TF Alt" panose="02000000000000000000" pitchFamily="50" charset="0"/>
                </a:rPr>
                <a:t>Brief Description</a:t>
              </a:r>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5287" y="556940"/>
              <a:ext cx="1881350" cy="252100"/>
            </a:xfrm>
            <a:prstGeom prst="rect">
              <a:avLst/>
            </a:prstGeom>
          </p:spPr>
        </p:pic>
        <p:pic>
          <p:nvPicPr>
            <p:cNvPr id="1026" name="Picture 2" descr="C:\Users\Bronwyn\AppData\Local\Microsoft\Windows\Temporary Internet Files\Content.IE5\QF5CPFH6\pawn[1].png"/>
            <p:cNvPicPr>
              <a:picLocks noChangeAspect="1" noChangeArrowheads="1"/>
            </p:cNvPicPr>
            <p:nvPr/>
          </p:nvPicPr>
          <p:blipFill>
            <a:blip r:embed="rId4" cstate="print"/>
            <a:srcRect/>
            <a:stretch>
              <a:fillRect/>
            </a:stretch>
          </p:blipFill>
          <p:spPr bwMode="auto">
            <a:xfrm>
              <a:off x="5303912" y="3284985"/>
              <a:ext cx="1450192" cy="1865199"/>
            </a:xfrm>
            <a:prstGeom prst="rect">
              <a:avLst/>
            </a:prstGeom>
            <a:noFill/>
          </p:spPr>
        </p:pic>
      </p:grpSp>
    </p:spTree>
    <p:extLst>
      <p:ext uri="{BB962C8B-B14F-4D97-AF65-F5344CB8AC3E}">
        <p14:creationId xmlns:p14="http://schemas.microsoft.com/office/powerpoint/2010/main" val="1865180360"/>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623392" y="1917799"/>
            <a:ext cx="10801199" cy="4356196"/>
            <a:chOff x="772160" y="1607724"/>
            <a:chExt cx="7701192" cy="3823250"/>
          </a:xfrm>
        </p:grpSpPr>
        <p:sp>
          <p:nvSpPr>
            <p:cNvPr id="7" name="Rectangle: Single Corner Rounded 6"/>
            <p:cNvSpPr/>
            <p:nvPr/>
          </p:nvSpPr>
          <p:spPr>
            <a:xfrm>
              <a:off x="4673600" y="1607724"/>
              <a:ext cx="3799752" cy="1864028"/>
            </a:xfrm>
            <a:prstGeom prst="round1Rect">
              <a:avLst>
                <a:gd name="adj" fmla="val 30137"/>
              </a:avLst>
            </a:prstGeom>
            <a:solidFill>
              <a:srgbClr val="F1B71C"/>
            </a:solidFill>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US">
                <a:solidFill>
                  <a:prstClr val="black"/>
                </a:solidFill>
              </a:endParaRPr>
            </a:p>
          </p:txBody>
        </p:sp>
        <p:sp>
          <p:nvSpPr>
            <p:cNvPr id="23" name="Rectangle: Single Corner Rounded 22"/>
            <p:cNvSpPr/>
            <p:nvPr/>
          </p:nvSpPr>
          <p:spPr>
            <a:xfrm rot="10800000">
              <a:off x="772160" y="3566946"/>
              <a:ext cx="3799752" cy="1864028"/>
            </a:xfrm>
            <a:prstGeom prst="round1Rect">
              <a:avLst>
                <a:gd name="adj" fmla="val 30137"/>
              </a:avLst>
            </a:prstGeom>
            <a:solidFill>
              <a:srgbClr val="F1B71C"/>
            </a:solidFill>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US">
                <a:solidFill>
                  <a:prstClr val="black"/>
                </a:solidFill>
              </a:endParaRPr>
            </a:p>
          </p:txBody>
        </p:sp>
        <p:sp>
          <p:nvSpPr>
            <p:cNvPr id="24" name="Rectangle: Single Corner Rounded 23"/>
            <p:cNvSpPr/>
            <p:nvPr/>
          </p:nvSpPr>
          <p:spPr>
            <a:xfrm flipH="1">
              <a:off x="772160" y="1607724"/>
              <a:ext cx="3799752" cy="1864028"/>
            </a:xfrm>
            <a:prstGeom prst="round1Rect">
              <a:avLst>
                <a:gd name="adj" fmla="val 30137"/>
              </a:avLst>
            </a:prstGeom>
            <a:solidFill>
              <a:srgbClr val="F1B71C"/>
            </a:solidFill>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US" b="1" dirty="0">
                <a:solidFill>
                  <a:prstClr val="black"/>
                </a:solidFill>
              </a:endParaRPr>
            </a:p>
          </p:txBody>
        </p:sp>
        <p:sp>
          <p:nvSpPr>
            <p:cNvPr id="26" name="Rectangle: Single Corner Rounded 25"/>
            <p:cNvSpPr/>
            <p:nvPr/>
          </p:nvSpPr>
          <p:spPr>
            <a:xfrm rot="10800000" flipH="1">
              <a:off x="4673600" y="3566946"/>
              <a:ext cx="3799752" cy="1864028"/>
            </a:xfrm>
            <a:prstGeom prst="round1Rect">
              <a:avLst>
                <a:gd name="adj" fmla="val 30137"/>
              </a:avLst>
            </a:prstGeom>
            <a:solidFill>
              <a:srgbClr val="F1B71C"/>
            </a:solidFill>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US" b="1" dirty="0">
                <a:solidFill>
                  <a:prstClr val="black"/>
                </a:solidFill>
              </a:endParaRPr>
            </a:p>
          </p:txBody>
        </p:sp>
      </p:grpSp>
      <p:sp>
        <p:nvSpPr>
          <p:cNvPr id="8" name="Rectangle 7"/>
          <p:cNvSpPr/>
          <p:nvPr/>
        </p:nvSpPr>
        <p:spPr>
          <a:xfrm>
            <a:off x="263352" y="239593"/>
            <a:ext cx="4327595" cy="456407"/>
          </a:xfrm>
          <a:prstGeom prst="rect">
            <a:avLst/>
          </a:prstGeom>
        </p:spPr>
        <p:txBody>
          <a:bodyPr wrap="none">
            <a:spAutoFit/>
          </a:bodyPr>
          <a:lstStyle/>
          <a:p>
            <a:pPr defTabSz="457200">
              <a:lnSpc>
                <a:spcPts val="2800"/>
              </a:lnSpc>
            </a:pPr>
            <a:r>
              <a:rPr lang="en-AU" sz="2800" spc="-150" dirty="0">
                <a:latin typeface="+mj-lt"/>
              </a:rPr>
              <a:t>Here’s some we prepared earlier</a:t>
            </a:r>
            <a:endParaRPr lang="en-US" sz="2400" spc="-150" dirty="0">
              <a:latin typeface="+mj-lt"/>
            </a:endParaRPr>
          </a:p>
        </p:txBody>
      </p:sp>
      <p:sp>
        <p:nvSpPr>
          <p:cNvPr id="15" name="Rectangle 14"/>
          <p:cNvSpPr/>
          <p:nvPr/>
        </p:nvSpPr>
        <p:spPr>
          <a:xfrm>
            <a:off x="4281273" y="703775"/>
            <a:ext cx="3710631" cy="584775"/>
          </a:xfrm>
          <a:prstGeom prst="rect">
            <a:avLst/>
          </a:prstGeom>
        </p:spPr>
        <p:txBody>
          <a:bodyPr wrap="none">
            <a:spAutoFit/>
          </a:bodyPr>
          <a:lstStyle/>
          <a:p>
            <a:pPr defTabSz="457200"/>
            <a:r>
              <a:rPr lang="en-AU" sz="3200" b="1" dirty="0">
                <a:solidFill>
                  <a:prstClr val="black"/>
                </a:solidFill>
                <a:latin typeface="Neutra Display Alt" panose="02000000000000000000" pitchFamily="50" charset="0"/>
              </a:rPr>
              <a:t>Example: Bob and Karen</a:t>
            </a:r>
            <a:endParaRPr lang="en-US" sz="3200" b="1" dirty="0">
              <a:solidFill>
                <a:prstClr val="black"/>
              </a:solidFill>
              <a:latin typeface="Neutra Display Alt" panose="02000000000000000000" pitchFamily="50" charset="0"/>
            </a:endParaRPr>
          </a:p>
        </p:txBody>
      </p:sp>
      <p:sp>
        <p:nvSpPr>
          <p:cNvPr id="16" name="Diamond 15"/>
          <p:cNvSpPr/>
          <p:nvPr/>
        </p:nvSpPr>
        <p:spPr>
          <a:xfrm>
            <a:off x="2895423" y="1320479"/>
            <a:ext cx="6400978" cy="4572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18" name="Picture 17" descr="groovy seniors with hats.JPG"/>
          <p:cNvPicPr>
            <a:picLocks noChangeAspect="1"/>
          </p:cNvPicPr>
          <p:nvPr/>
        </p:nvPicPr>
        <p:blipFill>
          <a:blip r:embed="rId2" cstate="print"/>
          <a:stretch>
            <a:fillRect/>
          </a:stretch>
        </p:blipFill>
        <p:spPr>
          <a:xfrm>
            <a:off x="4848795" y="3337879"/>
            <a:ext cx="2448272" cy="1624501"/>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4" descr="http://www.iclipart.com/dodl.php?linklokauth=LzUzMS9zbWFsbC9iYXRjaF8wMi82MTQuanBnLDE0MDAzODEzMDksMTIxLjIxMS4yMzMuMjQ5LDAsMCxMTF8wLCwxN2U4OGJkOTVmZjY1M2RiOTIxOGI4YzZlZDNjMmMxMg%3D%3D/614.jpg"/>
          <p:cNvPicPr>
            <a:picLocks noChangeAspect="1" noChangeArrowheads="1"/>
          </p:cNvPicPr>
          <p:nvPr/>
        </p:nvPicPr>
        <p:blipFill>
          <a:blip r:embed="rId3" cstate="print"/>
          <a:srcRect/>
          <a:stretch>
            <a:fillRect/>
          </a:stretch>
        </p:blipFill>
        <p:spPr bwMode="auto">
          <a:xfrm>
            <a:off x="6721003" y="4532051"/>
            <a:ext cx="576064" cy="432048"/>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Box 19"/>
          <p:cNvSpPr txBox="1"/>
          <p:nvPr/>
        </p:nvSpPr>
        <p:spPr>
          <a:xfrm>
            <a:off x="4546687" y="5748842"/>
            <a:ext cx="3168351" cy="861774"/>
          </a:xfrm>
          <a:prstGeom prst="rect">
            <a:avLst/>
          </a:prstGeom>
          <a:ln>
            <a:solidFill>
              <a:srgbClr val="EB9E0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457200"/>
            <a:r>
              <a:rPr lang="en-AU" sz="1000" i="1" dirty="0">
                <a:solidFill>
                  <a:srgbClr val="3C3C3C"/>
                </a:solidFill>
              </a:rPr>
              <a:t>“We have travelled and gone on holidays all our life, but someone has always looked</a:t>
            </a:r>
          </a:p>
          <a:p>
            <a:pPr algn="ctr" defTabSz="457200"/>
            <a:r>
              <a:rPr lang="en-AU" sz="1000" i="1" dirty="0">
                <a:solidFill>
                  <a:srgbClr val="3C3C3C"/>
                </a:solidFill>
              </a:rPr>
              <a:t>after Lucky for us.  We intend to be gone for around 12 months this time and would like to take Lucky with us.  She is such a big part of our lives.”</a:t>
            </a:r>
          </a:p>
        </p:txBody>
      </p:sp>
      <p:sp>
        <p:nvSpPr>
          <p:cNvPr id="22" name="Rectangle 21"/>
          <p:cNvSpPr/>
          <p:nvPr/>
        </p:nvSpPr>
        <p:spPr>
          <a:xfrm>
            <a:off x="766711" y="1959604"/>
            <a:ext cx="5329289" cy="2092881"/>
          </a:xfrm>
          <a:prstGeom prst="rect">
            <a:avLst/>
          </a:prstGeom>
        </p:spPr>
        <p:txBody>
          <a:bodyPr wrap="square">
            <a:spAutoFit/>
          </a:bodyPr>
          <a:lstStyle/>
          <a:p>
            <a:pPr defTabSz="457200"/>
            <a:r>
              <a:rPr lang="en-AU" b="1" u="sng" dirty="0">
                <a:solidFill>
                  <a:prstClr val="black"/>
                </a:solidFill>
                <a:latin typeface="Neutra Display Alt" panose="02000000000000000000" pitchFamily="50" charset="0"/>
              </a:rPr>
              <a:t>Goals and values</a:t>
            </a:r>
          </a:p>
          <a:p>
            <a:pPr marL="111125" indent="-111125" defTabSz="457200">
              <a:buFont typeface="Arial" panose="020B0604020202020204" pitchFamily="34" charset="0"/>
              <a:buChar char="•"/>
            </a:pPr>
            <a:r>
              <a:rPr lang="en-AU" sz="1600" dirty="0">
                <a:solidFill>
                  <a:prstClr val="black"/>
                </a:solidFill>
                <a:latin typeface="Neutra Display Alt" panose="02000000000000000000" pitchFamily="50" charset="0"/>
              </a:rPr>
              <a:t>They are planning their dream trip around Australia with their dog Lucky.</a:t>
            </a:r>
          </a:p>
          <a:p>
            <a:pPr marL="111125" indent="-111125" defTabSz="457200">
              <a:buFont typeface="Arial" panose="020B0604020202020204" pitchFamily="34" charset="0"/>
              <a:buChar char="•"/>
            </a:pPr>
            <a:r>
              <a:rPr lang="en-AU" sz="1600" dirty="0">
                <a:solidFill>
                  <a:prstClr val="black"/>
                </a:solidFill>
                <a:latin typeface="Neutra Display Alt" panose="02000000000000000000" pitchFamily="50" charset="0"/>
              </a:rPr>
              <a:t>Worked all their lives.</a:t>
            </a:r>
          </a:p>
          <a:p>
            <a:pPr marL="111125" indent="-111125" defTabSz="457200">
              <a:buFont typeface="Arial" panose="020B0604020202020204" pitchFamily="34" charset="0"/>
              <a:buChar char="•"/>
            </a:pPr>
            <a:r>
              <a:rPr lang="en-AU" sz="1600" dirty="0">
                <a:solidFill>
                  <a:prstClr val="black"/>
                </a:solidFill>
                <a:latin typeface="Neutra Display Alt" panose="02000000000000000000" pitchFamily="50" charset="0"/>
              </a:rPr>
              <a:t>This is their reward</a:t>
            </a:r>
          </a:p>
          <a:p>
            <a:pPr marL="111125" indent="-111125" defTabSz="457200">
              <a:buFont typeface="Arial" panose="020B0604020202020204" pitchFamily="34" charset="0"/>
              <a:buChar char="•"/>
            </a:pPr>
            <a:r>
              <a:rPr lang="en-AU" sz="1600" dirty="0">
                <a:solidFill>
                  <a:prstClr val="black"/>
                </a:solidFill>
                <a:latin typeface="Neutra Display Alt" panose="02000000000000000000" pitchFamily="50" charset="0"/>
              </a:rPr>
              <a:t>Pursue hobbies and interests such as painting, fishing and looking forward to immersing themselves into the </a:t>
            </a:r>
            <a:br>
              <a:rPr lang="en-AU" sz="1600" dirty="0">
                <a:solidFill>
                  <a:prstClr val="black"/>
                </a:solidFill>
                <a:latin typeface="Neutra Display Alt" panose="02000000000000000000" pitchFamily="50" charset="0"/>
              </a:rPr>
            </a:br>
            <a:r>
              <a:rPr lang="en-AU" sz="1600" dirty="0">
                <a:solidFill>
                  <a:prstClr val="black"/>
                </a:solidFill>
                <a:latin typeface="Neutra Display Alt" panose="02000000000000000000" pitchFamily="50" charset="0"/>
              </a:rPr>
              <a:t>regional Australia.  </a:t>
            </a:r>
          </a:p>
          <a:p>
            <a:pPr marL="111125" indent="-111125" defTabSz="457200">
              <a:buFont typeface="Arial" panose="020B0604020202020204" pitchFamily="34" charset="0"/>
              <a:buChar char="•"/>
            </a:pPr>
            <a:r>
              <a:rPr lang="en-AU" sz="1600" dirty="0">
                <a:solidFill>
                  <a:prstClr val="black"/>
                </a:solidFill>
                <a:latin typeface="Neutra Display Alt" panose="02000000000000000000" pitchFamily="50" charset="0"/>
              </a:rPr>
              <a:t>They are passionate about learning.</a:t>
            </a:r>
          </a:p>
        </p:txBody>
      </p:sp>
      <p:sp>
        <p:nvSpPr>
          <p:cNvPr id="27" name="Rectangle 26"/>
          <p:cNvSpPr/>
          <p:nvPr/>
        </p:nvSpPr>
        <p:spPr>
          <a:xfrm>
            <a:off x="766711" y="4077072"/>
            <a:ext cx="4465193" cy="2062103"/>
          </a:xfrm>
          <a:prstGeom prst="rect">
            <a:avLst/>
          </a:prstGeom>
        </p:spPr>
        <p:txBody>
          <a:bodyPr wrap="square">
            <a:spAutoFit/>
          </a:bodyPr>
          <a:lstStyle/>
          <a:p>
            <a:pPr defTabSz="457200"/>
            <a:r>
              <a:rPr lang="en-AU" sz="1600" b="1" u="sng" dirty="0">
                <a:solidFill>
                  <a:prstClr val="black"/>
                </a:solidFill>
                <a:latin typeface="Neutra Display Alt" panose="02000000000000000000" pitchFamily="50" charset="0"/>
              </a:rPr>
              <a:t>Sources of information</a:t>
            </a:r>
          </a:p>
          <a:p>
            <a:pPr marL="111125" indent="-111125" defTabSz="457200">
              <a:buFont typeface="Arial" panose="020B0604020202020204" pitchFamily="34" charset="0"/>
              <a:buChar char="•"/>
            </a:pPr>
            <a:r>
              <a:rPr lang="en-AU" sz="1600" dirty="0">
                <a:solidFill>
                  <a:prstClr val="black"/>
                </a:solidFill>
                <a:latin typeface="Neutra Display Alt" panose="02000000000000000000" pitchFamily="50" charset="0"/>
              </a:rPr>
              <a:t>Karen does most of the travel planning for the family</a:t>
            </a:r>
          </a:p>
          <a:p>
            <a:pPr marL="111125" indent="-111125" defTabSz="457200">
              <a:buFont typeface="Arial" panose="020B0604020202020204" pitchFamily="34" charset="0"/>
              <a:buChar char="•"/>
            </a:pPr>
            <a:r>
              <a:rPr lang="en-AU" sz="1600" dirty="0">
                <a:solidFill>
                  <a:prstClr val="black"/>
                </a:solidFill>
                <a:latin typeface="Neutra Display Alt" panose="02000000000000000000" pitchFamily="50" charset="0"/>
              </a:rPr>
              <a:t>She wants to plan a lot taking lucky</a:t>
            </a:r>
          </a:p>
          <a:p>
            <a:pPr marL="111125" indent="-111125" defTabSz="457200">
              <a:buFont typeface="Arial" panose="020B0604020202020204" pitchFamily="34" charset="0"/>
              <a:buChar char="•"/>
            </a:pPr>
            <a:r>
              <a:rPr lang="en-AU" sz="1600" dirty="0">
                <a:solidFill>
                  <a:prstClr val="black"/>
                </a:solidFill>
                <a:latin typeface="Neutra Display Alt" panose="02000000000000000000" pitchFamily="50" charset="0"/>
              </a:rPr>
              <a:t>They are looking at caravan/trailer parks, guest houses or motel/hotels that are pet friendly</a:t>
            </a:r>
          </a:p>
          <a:p>
            <a:pPr marL="111125" indent="-111125" defTabSz="457200">
              <a:buFont typeface="Arial" panose="020B0604020202020204" pitchFamily="34" charset="0"/>
              <a:buChar char="•"/>
            </a:pPr>
            <a:r>
              <a:rPr lang="en-AU" sz="1600" dirty="0">
                <a:solidFill>
                  <a:prstClr val="black"/>
                </a:solidFill>
                <a:latin typeface="Neutra Display Alt" panose="02000000000000000000" pitchFamily="50" charset="0"/>
              </a:rPr>
              <a:t>She is looking on Facebook, asking friends</a:t>
            </a:r>
          </a:p>
          <a:p>
            <a:pPr marL="111125" indent="-111125" defTabSz="457200">
              <a:buFont typeface="Arial" panose="020B0604020202020204" pitchFamily="34" charset="0"/>
              <a:buChar char="•"/>
            </a:pPr>
            <a:r>
              <a:rPr lang="en-AU" sz="1600" dirty="0">
                <a:solidFill>
                  <a:prstClr val="black"/>
                </a:solidFill>
                <a:latin typeface="Neutra Display Alt" panose="02000000000000000000" pitchFamily="50" charset="0"/>
              </a:rPr>
              <a:t>‘Googling’ and surfing the internet</a:t>
            </a:r>
          </a:p>
          <a:p>
            <a:pPr marL="111125" indent="-111125" defTabSz="457200">
              <a:buFont typeface="Arial" panose="020B0604020202020204" pitchFamily="34" charset="0"/>
              <a:buChar char="•"/>
            </a:pPr>
            <a:r>
              <a:rPr lang="en-AU" sz="1600" dirty="0">
                <a:solidFill>
                  <a:prstClr val="black"/>
                </a:solidFill>
                <a:latin typeface="Neutra Display Alt" panose="02000000000000000000" pitchFamily="50" charset="0"/>
              </a:rPr>
              <a:t>Travel forums</a:t>
            </a:r>
          </a:p>
        </p:txBody>
      </p:sp>
      <p:sp>
        <p:nvSpPr>
          <p:cNvPr id="29" name="Rectangle 28"/>
          <p:cNvSpPr/>
          <p:nvPr/>
        </p:nvSpPr>
        <p:spPr>
          <a:xfrm>
            <a:off x="7553721" y="4215763"/>
            <a:ext cx="3726854" cy="1754326"/>
          </a:xfrm>
          <a:prstGeom prst="rect">
            <a:avLst/>
          </a:prstGeom>
        </p:spPr>
        <p:txBody>
          <a:bodyPr wrap="square">
            <a:spAutoFit/>
          </a:bodyPr>
          <a:lstStyle/>
          <a:p>
            <a:pPr algn="r" defTabSz="457200"/>
            <a:r>
              <a:rPr lang="en-AU" b="1" u="sng" dirty="0">
                <a:solidFill>
                  <a:prstClr val="black"/>
                </a:solidFill>
                <a:latin typeface="Neutra Display Alt" panose="02000000000000000000" pitchFamily="50" charset="0"/>
              </a:rPr>
              <a:t>Objections</a:t>
            </a:r>
          </a:p>
          <a:p>
            <a:pPr algn="r" defTabSz="457200"/>
            <a:r>
              <a:rPr lang="en-AU" dirty="0">
                <a:solidFill>
                  <a:prstClr val="black"/>
                </a:solidFill>
                <a:latin typeface="Neutra Display Alt" panose="02000000000000000000" pitchFamily="50" charset="0"/>
              </a:rPr>
              <a:t>Some places are too expensive and charge a premium for pets.</a:t>
            </a:r>
          </a:p>
          <a:p>
            <a:pPr algn="r" defTabSz="457200"/>
            <a:r>
              <a:rPr lang="en-AU" dirty="0">
                <a:solidFill>
                  <a:prstClr val="black"/>
                </a:solidFill>
                <a:latin typeface="Neutra Display Alt" panose="02000000000000000000" pitchFamily="50" charset="0"/>
              </a:rPr>
              <a:t>What if we can’t find anywhere to stay?</a:t>
            </a:r>
          </a:p>
          <a:p>
            <a:pPr algn="r" defTabSz="457200"/>
            <a:r>
              <a:rPr lang="en-AU" dirty="0">
                <a:solidFill>
                  <a:prstClr val="black"/>
                </a:solidFill>
                <a:latin typeface="Neutra Display Alt" panose="02000000000000000000" pitchFamily="50" charset="0"/>
              </a:rPr>
              <a:t>What if something happens and we can’t find a vet?</a:t>
            </a:r>
          </a:p>
        </p:txBody>
      </p:sp>
      <p:sp>
        <p:nvSpPr>
          <p:cNvPr id="30" name="Rectangle 29"/>
          <p:cNvSpPr/>
          <p:nvPr/>
        </p:nvSpPr>
        <p:spPr>
          <a:xfrm>
            <a:off x="6558844" y="1991486"/>
            <a:ext cx="4721731" cy="1815882"/>
          </a:xfrm>
          <a:prstGeom prst="rect">
            <a:avLst/>
          </a:prstGeom>
        </p:spPr>
        <p:txBody>
          <a:bodyPr wrap="square">
            <a:spAutoFit/>
          </a:bodyPr>
          <a:lstStyle/>
          <a:p>
            <a:pPr algn="r" defTabSz="457200"/>
            <a:r>
              <a:rPr lang="en-AU" sz="1600" b="1" u="sng" dirty="0">
                <a:solidFill>
                  <a:prstClr val="black"/>
                </a:solidFill>
                <a:latin typeface="Neutra Display Alt" panose="02000000000000000000" pitchFamily="50" charset="0"/>
              </a:rPr>
              <a:t>Challenges and pain points</a:t>
            </a:r>
          </a:p>
          <a:p>
            <a:pPr marL="111125" indent="-111125" algn="r" defTabSz="457200">
              <a:buFont typeface="Arial" panose="020B0604020202020204" pitchFamily="34" charset="0"/>
              <a:buChar char="•"/>
            </a:pPr>
            <a:r>
              <a:rPr lang="en-AU" sz="1600" dirty="0">
                <a:solidFill>
                  <a:prstClr val="black"/>
                </a:solidFill>
                <a:latin typeface="Neutra Display Alt" panose="02000000000000000000" pitchFamily="50" charset="0"/>
              </a:rPr>
              <a:t>They</a:t>
            </a:r>
            <a:r>
              <a:rPr lang="en-AU" sz="1600" b="1" dirty="0">
                <a:solidFill>
                  <a:prstClr val="black"/>
                </a:solidFill>
                <a:latin typeface="Neutra Display Alt" panose="02000000000000000000" pitchFamily="50" charset="0"/>
              </a:rPr>
              <a:t>  </a:t>
            </a:r>
            <a:r>
              <a:rPr lang="en-AU" sz="1600" dirty="0">
                <a:solidFill>
                  <a:prstClr val="black"/>
                </a:solidFill>
                <a:latin typeface="Neutra Display Alt" panose="02000000000000000000" pitchFamily="50" charset="0"/>
              </a:rPr>
              <a:t> are worried about how best to travel with Lucky – they couldn’t bear the thought of leaving her at home </a:t>
            </a:r>
          </a:p>
          <a:p>
            <a:pPr marL="173038" indent="-173038" algn="r" defTabSz="457200">
              <a:buFont typeface="Arial" panose="020B0604020202020204" pitchFamily="34" charset="0"/>
              <a:buChar char="•"/>
            </a:pPr>
            <a:r>
              <a:rPr lang="en-AU" sz="1600" dirty="0">
                <a:solidFill>
                  <a:prstClr val="black"/>
                </a:solidFill>
                <a:latin typeface="Neutra Display Alt" panose="02000000000000000000" pitchFamily="50" charset="0"/>
              </a:rPr>
              <a:t>Worried about  how best to travel with her and if there are places to cater to pets</a:t>
            </a:r>
          </a:p>
          <a:p>
            <a:pPr marL="111125" indent="-111125" algn="r" defTabSz="457200">
              <a:buFont typeface="Arial" panose="020B0604020202020204" pitchFamily="34" charset="0"/>
              <a:buChar char="•"/>
            </a:pPr>
            <a:r>
              <a:rPr lang="en-AU" sz="1600" dirty="0">
                <a:solidFill>
                  <a:prstClr val="black"/>
                </a:solidFill>
                <a:latin typeface="Neutra Display Alt" panose="02000000000000000000" pitchFamily="50" charset="0"/>
              </a:rPr>
              <a:t>Worried about the limitations taking a pet might give</a:t>
            </a:r>
          </a:p>
          <a:p>
            <a:pPr marL="173038" indent="-173038" algn="r" defTabSz="457200">
              <a:buFont typeface="Arial" panose="020B0604020202020204" pitchFamily="34" charset="0"/>
              <a:buChar char="•"/>
            </a:pPr>
            <a:r>
              <a:rPr lang="en-AU" sz="1600" dirty="0">
                <a:solidFill>
                  <a:prstClr val="black"/>
                </a:solidFill>
                <a:latin typeface="Neutra Display Alt" panose="02000000000000000000" pitchFamily="50" charset="0"/>
              </a:rPr>
              <a:t>What if Lucky gets sick along the way?  </a:t>
            </a:r>
            <a:endParaRPr lang="en-AU" sz="1600" b="1" u="sng" dirty="0">
              <a:solidFill>
                <a:prstClr val="black"/>
              </a:solidFill>
              <a:latin typeface="Neutra Display Alt" panose="02000000000000000000" pitchFamily="50" charset="0"/>
            </a:endParaRPr>
          </a:p>
        </p:txBody>
      </p:sp>
      <p:sp>
        <p:nvSpPr>
          <p:cNvPr id="32" name="Rectangle 31"/>
          <p:cNvSpPr/>
          <p:nvPr/>
        </p:nvSpPr>
        <p:spPr>
          <a:xfrm>
            <a:off x="1736378" y="1420016"/>
            <a:ext cx="8719247" cy="369332"/>
          </a:xfrm>
          <a:prstGeom prst="rect">
            <a:avLst/>
          </a:prstGeom>
        </p:spPr>
        <p:txBody>
          <a:bodyPr wrap="square">
            <a:spAutoFit/>
          </a:bodyPr>
          <a:lstStyle/>
          <a:p>
            <a:pPr defTabSz="457200"/>
            <a:r>
              <a:rPr lang="en-AU" dirty="0">
                <a:solidFill>
                  <a:prstClr val="black"/>
                </a:solidFill>
                <a:latin typeface="Neutra Text TF Alt" panose="02000000000000000000" pitchFamily="50" charset="0"/>
              </a:rPr>
              <a:t>Recently retired | Planning their trip | Want to travel with pet | From Sydney, Australia</a:t>
            </a:r>
          </a:p>
        </p:txBody>
      </p:sp>
      <p:sp>
        <p:nvSpPr>
          <p:cNvPr id="31" name="Rectangle 30"/>
          <p:cNvSpPr/>
          <p:nvPr/>
        </p:nvSpPr>
        <p:spPr>
          <a:xfrm>
            <a:off x="1524000" y="6738166"/>
            <a:ext cx="9144000" cy="119835"/>
          </a:xfrm>
          <a:prstGeom prst="rect">
            <a:avLst/>
          </a:prstGeom>
          <a:solidFill>
            <a:srgbClr val="F1B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5287" y="556940"/>
            <a:ext cx="1881350" cy="252100"/>
          </a:xfrm>
          <a:prstGeom prst="rect">
            <a:avLst/>
          </a:prstGeom>
        </p:spPr>
      </p:pic>
    </p:spTree>
    <p:extLst>
      <p:ext uri="{BB962C8B-B14F-4D97-AF65-F5344CB8AC3E}">
        <p14:creationId xmlns:p14="http://schemas.microsoft.com/office/powerpoint/2010/main" val="3550763567"/>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334715"/>
            <a:ext cx="10972800" cy="715962"/>
          </a:xfrm>
        </p:spPr>
        <p:txBody>
          <a:bodyPr/>
          <a:lstStyle/>
          <a:p>
            <a:r>
              <a:rPr lang="en-AU" dirty="0"/>
              <a:t>Meet Karen – Solo female traveller</a:t>
            </a:r>
          </a:p>
        </p:txBody>
      </p:sp>
      <p:sp>
        <p:nvSpPr>
          <p:cNvPr id="3" name="Content Placeholder 2"/>
          <p:cNvSpPr>
            <a:spLocks noGrp="1"/>
          </p:cNvSpPr>
          <p:nvPr>
            <p:ph sz="half" idx="1"/>
          </p:nvPr>
        </p:nvSpPr>
        <p:spPr>
          <a:xfrm>
            <a:off x="5231904" y="908720"/>
            <a:ext cx="6391695" cy="5760640"/>
          </a:xfrm>
        </p:spPr>
        <p:txBody>
          <a:bodyPr/>
          <a:lstStyle/>
          <a:p>
            <a:pPr fontAlgn="base"/>
            <a:r>
              <a:rPr lang="en-AU" sz="1400" dirty="0"/>
              <a:t>Karen is in her early sixties and </a:t>
            </a:r>
            <a:r>
              <a:rPr lang="en-AU" sz="1400" b="1" dirty="0"/>
              <a:t>ready to travel</a:t>
            </a:r>
          </a:p>
          <a:p>
            <a:pPr fontAlgn="base"/>
            <a:r>
              <a:rPr lang="en-AU" sz="1400" dirty="0"/>
              <a:t>She is recently </a:t>
            </a:r>
            <a:r>
              <a:rPr lang="en-AU" sz="1400" b="1" dirty="0"/>
              <a:t>divorced</a:t>
            </a:r>
            <a:r>
              <a:rPr lang="en-AU" sz="1400" dirty="0"/>
              <a:t>.  When married, they didn’t do a lot of travel, her husband wasn’t that interested.  But, it is something she had always dreamed of doing.  In fact, that was one of the triggers for the divorce!</a:t>
            </a:r>
          </a:p>
          <a:p>
            <a:pPr fontAlgn="base"/>
            <a:r>
              <a:rPr lang="en-AU" sz="1400" dirty="0"/>
              <a:t>Karen has decided to turn over a new leaf and travel. Many of her friends are not in a position to go with her so she has decided to embark on her adventures ‘solo’.</a:t>
            </a:r>
          </a:p>
          <a:p>
            <a:pPr fontAlgn="base"/>
            <a:r>
              <a:rPr lang="en-AU" sz="1400" dirty="0"/>
              <a:t>She is interested in </a:t>
            </a:r>
            <a:r>
              <a:rPr lang="en-AU" sz="1400" b="1" dirty="0"/>
              <a:t>learning about new culture</a:t>
            </a:r>
            <a:r>
              <a:rPr lang="en-AU" sz="1400" dirty="0"/>
              <a:t>s, meeting people in their local environment</a:t>
            </a:r>
          </a:p>
          <a:p>
            <a:pPr fontAlgn="base"/>
            <a:r>
              <a:rPr lang="en-AU" sz="1400" dirty="0"/>
              <a:t>While not attracted to huge coach tours, she does like the look of those small adventure tours, in particular Gap Adventures and Intrepid are appealing.</a:t>
            </a:r>
          </a:p>
          <a:p>
            <a:pPr fontAlgn="base"/>
            <a:r>
              <a:rPr lang="en-AU" sz="1400" dirty="0"/>
              <a:t>Both companies allow for share room options for singles and also single rooms. Although she thought she would </a:t>
            </a:r>
            <a:r>
              <a:rPr lang="en-AU" sz="1400" b="1" dirty="0"/>
              <a:t>initially save by sharing a room,  the more she thought about it, the less appealing it was</a:t>
            </a:r>
            <a:r>
              <a:rPr lang="en-AU" sz="1400" dirty="0"/>
              <a:t>.</a:t>
            </a:r>
          </a:p>
          <a:p>
            <a:pPr fontAlgn="base"/>
            <a:r>
              <a:rPr lang="en-AU" sz="1400" dirty="0"/>
              <a:t>She is a bit worried about eating alone, or being the only single on the tour, but gets the sense from these companies that she won’t the only one travelling alone.  She sees this on their website.  In fact, Intrepid have women only tours!</a:t>
            </a:r>
          </a:p>
          <a:p>
            <a:pPr fontAlgn="base"/>
            <a:r>
              <a:rPr lang="en-AU" sz="1400" dirty="0"/>
              <a:t>Karen also has many domestic travel plans.  Good friends of Karen, Bob and Janelle have moved up to the coast and she also intends to visit them </a:t>
            </a:r>
            <a:r>
              <a:rPr lang="en-AU" sz="1400" b="1" dirty="0"/>
              <a:t>– outside of the school holidays. </a:t>
            </a:r>
          </a:p>
          <a:p>
            <a:pPr fontAlgn="base"/>
            <a:r>
              <a:rPr lang="en-AU" sz="1400" dirty="0"/>
              <a:t>Janelle said they could also go away for a girls’ trip later in the year.  They are looking at </a:t>
            </a:r>
            <a:r>
              <a:rPr lang="en-AU" sz="1400" b="1" dirty="0"/>
              <a:t>an expedition cruise</a:t>
            </a:r>
            <a:r>
              <a:rPr lang="en-AU" sz="1400" dirty="0"/>
              <a:t>.</a:t>
            </a:r>
          </a:p>
          <a:p>
            <a:endParaRPr lang="en-AU" sz="1400" dirty="0"/>
          </a:p>
        </p:txBody>
      </p:sp>
      <p:sp>
        <p:nvSpPr>
          <p:cNvPr id="5" name="Content Placeholder 4"/>
          <p:cNvSpPr>
            <a:spLocks noGrp="1"/>
          </p:cNvSpPr>
          <p:nvPr>
            <p:ph sz="half" idx="2"/>
          </p:nvPr>
        </p:nvSpPr>
        <p:spPr>
          <a:xfrm>
            <a:off x="2135560" y="3573016"/>
            <a:ext cx="4038600" cy="3284984"/>
          </a:xfrm>
        </p:spPr>
        <p:txBody>
          <a:bodyPr/>
          <a:lstStyle/>
          <a:p>
            <a:pPr fontAlgn="base"/>
            <a:endParaRPr lang="en-AU" sz="1200" dirty="0"/>
          </a:p>
          <a:p>
            <a:endParaRPr lang="en-AU" sz="1200" dirty="0"/>
          </a:p>
        </p:txBody>
      </p:sp>
      <p:pic>
        <p:nvPicPr>
          <p:cNvPr id="1026" name="Picture 2" descr="C:\Users\Bronwyn\Downloads\bigstock-Senior-woman-wearing-a-shawl-117953402.jpg"/>
          <p:cNvPicPr>
            <a:picLocks noChangeAspect="1" noChangeArrowheads="1"/>
          </p:cNvPicPr>
          <p:nvPr/>
        </p:nvPicPr>
        <p:blipFill>
          <a:blip r:embed="rId2" cstate="print"/>
          <a:srcRect t="16800"/>
          <a:stretch>
            <a:fillRect/>
          </a:stretch>
        </p:blipFill>
        <p:spPr bwMode="auto">
          <a:xfrm>
            <a:off x="767408" y="1052736"/>
            <a:ext cx="4038899" cy="504056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b725ad8430_0_21"/>
          <p:cNvSpPr/>
          <p:nvPr/>
        </p:nvSpPr>
        <p:spPr>
          <a:xfrm>
            <a:off x="6415825" y="3623392"/>
            <a:ext cx="3531900" cy="2691600"/>
          </a:xfrm>
          <a:prstGeom prst="roundRect">
            <a:avLst>
              <a:gd name="adj" fmla="val 5026"/>
            </a:avLst>
          </a:prstGeom>
          <a:solidFill>
            <a:schemeClr val="bg1"/>
          </a:solidFill>
          <a:ln w="28575" cap="flat" cmpd="sng">
            <a:solidFill>
              <a:srgbClr val="262626"/>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a:solidFill>
                <a:srgbClr val="FFFFFF"/>
              </a:solidFill>
              <a:latin typeface="Calibri"/>
              <a:ea typeface="Calibri"/>
              <a:cs typeface="Calibri"/>
              <a:sym typeface="Calibri"/>
            </a:endParaRPr>
          </a:p>
        </p:txBody>
      </p:sp>
      <p:cxnSp>
        <p:nvCxnSpPr>
          <p:cNvPr id="81" name="Google Shape;81;gb725ad8430_0_21"/>
          <p:cNvCxnSpPr>
            <a:stCxn id="80" idx="0"/>
            <a:endCxn id="80" idx="2"/>
          </p:cNvCxnSpPr>
          <p:nvPr/>
        </p:nvCxnSpPr>
        <p:spPr>
          <a:xfrm>
            <a:off x="8181775" y="3623392"/>
            <a:ext cx="0" cy="2691600"/>
          </a:xfrm>
          <a:prstGeom prst="straightConnector1">
            <a:avLst/>
          </a:prstGeom>
          <a:noFill/>
          <a:ln w="9525" cap="flat" cmpd="sng">
            <a:solidFill>
              <a:schemeClr val="dk2"/>
            </a:solidFill>
            <a:prstDash val="solid"/>
            <a:round/>
            <a:headEnd type="none" w="med" len="med"/>
            <a:tailEnd type="none" w="med" len="med"/>
          </a:ln>
        </p:spPr>
      </p:cxnSp>
      <p:sp>
        <p:nvSpPr>
          <p:cNvPr id="82" name="Google Shape;82;gb725ad8430_0_21"/>
          <p:cNvSpPr txBox="1"/>
          <p:nvPr/>
        </p:nvSpPr>
        <p:spPr>
          <a:xfrm>
            <a:off x="6306750" y="3635517"/>
            <a:ext cx="1875000" cy="2432100"/>
          </a:xfrm>
          <a:prstGeom prst="rect">
            <a:avLst/>
          </a:prstGeom>
          <a:noFill/>
          <a:ln>
            <a:noFill/>
          </a:ln>
        </p:spPr>
        <p:txBody>
          <a:bodyPr spcFirstLastPara="1" wrap="square" lIns="91425" tIns="91425" rIns="91425" bIns="91425" anchor="t" anchorCtr="0">
            <a:spAutoFit/>
          </a:bodyPr>
          <a:lstStyle/>
          <a:p>
            <a:pPr algn="ctr">
              <a:spcBef>
                <a:spcPts val="0"/>
              </a:spcBef>
              <a:spcAft>
                <a:spcPts val="0"/>
              </a:spcAft>
            </a:pPr>
            <a:r>
              <a:rPr lang="en-AU" sz="1300" b="1">
                <a:latin typeface="Calibri"/>
                <a:ea typeface="Calibri"/>
                <a:cs typeface="Calibri"/>
                <a:sym typeface="Calibri"/>
              </a:rPr>
              <a:t>Judging (J)</a:t>
            </a:r>
            <a:endParaRPr sz="1300" b="1">
              <a:latin typeface="Calibri"/>
              <a:ea typeface="Calibri"/>
              <a:cs typeface="Calibri"/>
              <a:sym typeface="Calibri"/>
            </a:endParaRPr>
          </a:p>
          <a:p>
            <a:pPr algn="ctr">
              <a:spcBef>
                <a:spcPts val="0"/>
              </a:spcBef>
              <a:spcAft>
                <a:spcPts val="0"/>
              </a:spcAft>
            </a:pPr>
            <a:endParaRPr sz="1300" b="1">
              <a:latin typeface="Calibri"/>
              <a:ea typeface="Calibri"/>
              <a:cs typeface="Calibri"/>
              <a:sym typeface="Calibri"/>
            </a:endParaRPr>
          </a:p>
          <a:p>
            <a:pPr marL="457200" indent="-304800">
              <a:spcBef>
                <a:spcPts val="0"/>
              </a:spcBef>
              <a:spcAft>
                <a:spcPts val="0"/>
              </a:spcAft>
              <a:buSzPts val="1200"/>
              <a:buFont typeface="Calibri"/>
              <a:buChar char="●"/>
            </a:pPr>
            <a:r>
              <a:rPr lang="en-AU" sz="1200">
                <a:latin typeface="Calibri"/>
                <a:ea typeface="Calibri"/>
                <a:cs typeface="Calibri"/>
                <a:sym typeface="Calibri"/>
              </a:rPr>
              <a:t>Tend to be decisive and well-organized</a:t>
            </a:r>
            <a:endParaRPr sz="1200">
              <a:latin typeface="Calibri"/>
              <a:ea typeface="Calibri"/>
              <a:cs typeface="Calibri"/>
              <a:sym typeface="Calibri"/>
            </a:endParaRPr>
          </a:p>
          <a:p>
            <a:pPr marL="457200" indent="-304800">
              <a:spcBef>
                <a:spcPts val="0"/>
              </a:spcBef>
              <a:spcAft>
                <a:spcPts val="0"/>
              </a:spcAft>
              <a:buSzPts val="1200"/>
              <a:buFont typeface="Calibri"/>
              <a:buChar char="●"/>
            </a:pPr>
            <a:r>
              <a:rPr lang="en-AU" sz="1200">
                <a:latin typeface="Calibri"/>
                <a:ea typeface="Calibri"/>
                <a:cs typeface="Calibri"/>
                <a:sym typeface="Calibri"/>
              </a:rPr>
              <a:t>Feel the most comfortable when the course ahead is already laid out</a:t>
            </a:r>
            <a:endParaRPr sz="1200">
              <a:latin typeface="Calibri"/>
              <a:ea typeface="Calibri"/>
              <a:cs typeface="Calibri"/>
              <a:sym typeface="Calibri"/>
            </a:endParaRPr>
          </a:p>
          <a:p>
            <a:pPr marL="457200" indent="-304800">
              <a:spcBef>
                <a:spcPts val="0"/>
              </a:spcBef>
              <a:spcAft>
                <a:spcPts val="0"/>
              </a:spcAft>
              <a:buSzPts val="1200"/>
              <a:buFont typeface="Calibri"/>
              <a:buChar char="●"/>
            </a:pPr>
            <a:r>
              <a:rPr lang="en-AU" sz="1200">
                <a:latin typeface="Calibri"/>
                <a:ea typeface="Calibri"/>
                <a:cs typeface="Calibri"/>
                <a:sym typeface="Calibri"/>
              </a:rPr>
              <a:t>Not a fan of the unexpected</a:t>
            </a:r>
            <a:endParaRPr sz="1200">
              <a:latin typeface="Calibri"/>
              <a:ea typeface="Calibri"/>
              <a:cs typeface="Calibri"/>
              <a:sym typeface="Calibri"/>
            </a:endParaRPr>
          </a:p>
          <a:p>
            <a:pPr marL="457200" indent="-304800">
              <a:spcBef>
                <a:spcPts val="0"/>
              </a:spcBef>
              <a:spcAft>
                <a:spcPts val="0"/>
              </a:spcAft>
              <a:buSzPts val="1200"/>
              <a:buFont typeface="Calibri"/>
              <a:buChar char="●"/>
            </a:pPr>
            <a:r>
              <a:rPr lang="en-AU" sz="1200">
                <a:latin typeface="Calibri"/>
                <a:ea typeface="Calibri"/>
                <a:cs typeface="Calibri"/>
                <a:sym typeface="Calibri"/>
              </a:rPr>
              <a:t>Have a strong work ethic</a:t>
            </a:r>
            <a:endParaRPr sz="1200">
              <a:latin typeface="Calibri"/>
              <a:ea typeface="Calibri"/>
              <a:cs typeface="Calibri"/>
              <a:sym typeface="Calibri"/>
            </a:endParaRPr>
          </a:p>
        </p:txBody>
      </p:sp>
      <p:sp>
        <p:nvSpPr>
          <p:cNvPr id="83" name="Google Shape;83;gb725ad8430_0_21"/>
          <p:cNvSpPr txBox="1"/>
          <p:nvPr/>
        </p:nvSpPr>
        <p:spPr>
          <a:xfrm>
            <a:off x="8084150" y="3627517"/>
            <a:ext cx="1875000" cy="2247300"/>
          </a:xfrm>
          <a:prstGeom prst="rect">
            <a:avLst/>
          </a:prstGeom>
          <a:noFill/>
          <a:ln>
            <a:noFill/>
          </a:ln>
        </p:spPr>
        <p:txBody>
          <a:bodyPr spcFirstLastPara="1" wrap="square" lIns="91425" tIns="91425" rIns="91425" bIns="91425" anchor="t" anchorCtr="0">
            <a:spAutoFit/>
          </a:bodyPr>
          <a:lstStyle/>
          <a:p>
            <a:pPr algn="ctr">
              <a:spcBef>
                <a:spcPts val="0"/>
              </a:spcBef>
              <a:spcAft>
                <a:spcPts val="0"/>
              </a:spcAft>
            </a:pPr>
            <a:r>
              <a:rPr lang="en-AU" sz="1300" b="1">
                <a:latin typeface="Calibri"/>
                <a:ea typeface="Calibri"/>
                <a:cs typeface="Calibri"/>
                <a:sym typeface="Calibri"/>
              </a:rPr>
              <a:t>Perceiving (P)</a:t>
            </a:r>
            <a:endParaRPr sz="1300" b="1">
              <a:latin typeface="Calibri"/>
              <a:ea typeface="Calibri"/>
              <a:cs typeface="Calibri"/>
              <a:sym typeface="Calibri"/>
            </a:endParaRPr>
          </a:p>
          <a:p>
            <a:pPr algn="ctr">
              <a:spcBef>
                <a:spcPts val="0"/>
              </a:spcBef>
              <a:spcAft>
                <a:spcPts val="0"/>
              </a:spcAft>
            </a:pPr>
            <a:endParaRPr sz="1300" b="1">
              <a:latin typeface="Calibri"/>
              <a:ea typeface="Calibri"/>
              <a:cs typeface="Calibri"/>
              <a:sym typeface="Calibri"/>
            </a:endParaRPr>
          </a:p>
          <a:p>
            <a:pPr marL="457200" indent="-292100">
              <a:spcBef>
                <a:spcPts val="0"/>
              </a:spcBef>
              <a:spcAft>
                <a:spcPts val="0"/>
              </a:spcAft>
              <a:buSzPts val="1000"/>
              <a:buFont typeface="Calibri"/>
              <a:buChar char="●"/>
            </a:pPr>
            <a:r>
              <a:rPr lang="en-AU" sz="1200">
                <a:latin typeface="Calibri"/>
                <a:ea typeface="Calibri"/>
                <a:cs typeface="Calibri"/>
                <a:sym typeface="Calibri"/>
              </a:rPr>
              <a:t>Tend to be opportunistic and good at improving while being flexible</a:t>
            </a:r>
            <a:endParaRPr sz="1200">
              <a:latin typeface="Calibri"/>
              <a:ea typeface="Calibri"/>
              <a:cs typeface="Calibri"/>
              <a:sym typeface="Calibri"/>
            </a:endParaRPr>
          </a:p>
          <a:p>
            <a:pPr marL="457200" indent="-304800">
              <a:spcBef>
                <a:spcPts val="0"/>
              </a:spcBef>
              <a:spcAft>
                <a:spcPts val="0"/>
              </a:spcAft>
              <a:buSzPts val="1200"/>
              <a:buFont typeface="Calibri"/>
              <a:buChar char="●"/>
            </a:pPr>
            <a:r>
              <a:rPr lang="en-AU" sz="1200">
                <a:latin typeface="Calibri"/>
                <a:ea typeface="Calibri"/>
                <a:cs typeface="Calibri"/>
                <a:sym typeface="Calibri"/>
              </a:rPr>
              <a:t>Believe that life is full of possibilities</a:t>
            </a:r>
            <a:endParaRPr sz="1200">
              <a:latin typeface="Calibri"/>
              <a:ea typeface="Calibri"/>
              <a:cs typeface="Calibri"/>
              <a:sym typeface="Calibri"/>
            </a:endParaRPr>
          </a:p>
          <a:p>
            <a:pPr marL="457200" indent="-304800">
              <a:spcBef>
                <a:spcPts val="0"/>
              </a:spcBef>
              <a:spcAft>
                <a:spcPts val="0"/>
              </a:spcAft>
              <a:buSzPts val="1200"/>
              <a:buFont typeface="Calibri"/>
              <a:buChar char="●"/>
            </a:pPr>
            <a:r>
              <a:rPr lang="en-AU" sz="1200">
                <a:latin typeface="Calibri"/>
                <a:ea typeface="Calibri"/>
                <a:cs typeface="Calibri"/>
                <a:sym typeface="Calibri"/>
              </a:rPr>
              <a:t>Understand that life can be uncertain at times</a:t>
            </a:r>
            <a:endParaRPr sz="1200">
              <a:latin typeface="Calibri"/>
              <a:ea typeface="Calibri"/>
              <a:cs typeface="Calibri"/>
              <a:sym typeface="Calibri"/>
            </a:endParaRPr>
          </a:p>
        </p:txBody>
      </p:sp>
      <p:sp>
        <p:nvSpPr>
          <p:cNvPr id="84" name="Google Shape;84;gb725ad8430_0_21"/>
          <p:cNvSpPr/>
          <p:nvPr/>
        </p:nvSpPr>
        <p:spPr>
          <a:xfrm>
            <a:off x="2458975" y="3626167"/>
            <a:ext cx="3531900" cy="2691600"/>
          </a:xfrm>
          <a:prstGeom prst="roundRect">
            <a:avLst>
              <a:gd name="adj" fmla="val 5026"/>
            </a:avLst>
          </a:prstGeom>
          <a:solidFill>
            <a:schemeClr val="bg1"/>
          </a:solidFill>
          <a:ln w="28575" cap="flat" cmpd="sng">
            <a:solidFill>
              <a:srgbClr val="262626"/>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a:solidFill>
                <a:srgbClr val="FFFFFF"/>
              </a:solidFill>
              <a:latin typeface="Calibri"/>
              <a:ea typeface="Calibri"/>
              <a:cs typeface="Calibri"/>
              <a:sym typeface="Calibri"/>
            </a:endParaRPr>
          </a:p>
        </p:txBody>
      </p:sp>
      <p:sp>
        <p:nvSpPr>
          <p:cNvPr id="85" name="Google Shape;85;gb725ad8430_0_21"/>
          <p:cNvSpPr txBox="1"/>
          <p:nvPr/>
        </p:nvSpPr>
        <p:spPr>
          <a:xfrm>
            <a:off x="4127300" y="3652867"/>
            <a:ext cx="1875000" cy="2432100"/>
          </a:xfrm>
          <a:prstGeom prst="rect">
            <a:avLst/>
          </a:prstGeom>
          <a:noFill/>
          <a:ln>
            <a:noFill/>
          </a:ln>
        </p:spPr>
        <p:txBody>
          <a:bodyPr spcFirstLastPara="1" wrap="square" lIns="91425" tIns="91425" rIns="91425" bIns="91425" anchor="t" anchorCtr="0">
            <a:spAutoFit/>
          </a:bodyPr>
          <a:lstStyle/>
          <a:p>
            <a:pPr algn="ctr">
              <a:spcBef>
                <a:spcPts val="0"/>
              </a:spcBef>
              <a:spcAft>
                <a:spcPts val="0"/>
              </a:spcAft>
            </a:pPr>
            <a:r>
              <a:rPr lang="en-AU" sz="1300" b="1">
                <a:latin typeface="Calibri"/>
                <a:ea typeface="Calibri"/>
                <a:cs typeface="Calibri"/>
                <a:sym typeface="Calibri"/>
              </a:rPr>
              <a:t>Feeling (F)</a:t>
            </a:r>
            <a:endParaRPr sz="1300" b="1">
              <a:latin typeface="Calibri"/>
              <a:ea typeface="Calibri"/>
              <a:cs typeface="Calibri"/>
              <a:sym typeface="Calibri"/>
            </a:endParaRPr>
          </a:p>
          <a:p>
            <a:pPr algn="ctr">
              <a:spcBef>
                <a:spcPts val="0"/>
              </a:spcBef>
              <a:spcAft>
                <a:spcPts val="0"/>
              </a:spcAft>
            </a:pPr>
            <a:endParaRPr sz="1300" b="1">
              <a:latin typeface="Calibri"/>
              <a:ea typeface="Calibri"/>
              <a:cs typeface="Calibri"/>
              <a:sym typeface="Calibri"/>
            </a:endParaRPr>
          </a:p>
          <a:p>
            <a:pPr marL="457200" indent="-292100">
              <a:spcBef>
                <a:spcPts val="0"/>
              </a:spcBef>
              <a:spcAft>
                <a:spcPts val="0"/>
              </a:spcAft>
              <a:buSzPts val="1000"/>
              <a:buFont typeface="Calibri"/>
              <a:buChar char="●"/>
            </a:pPr>
            <a:r>
              <a:rPr lang="en-AU" sz="1200">
                <a:latin typeface="Calibri"/>
                <a:ea typeface="Calibri"/>
                <a:cs typeface="Calibri"/>
                <a:sym typeface="Calibri"/>
              </a:rPr>
              <a:t>Tend to be sensitive and expressive emotionally</a:t>
            </a:r>
            <a:endParaRPr sz="1200">
              <a:latin typeface="Calibri"/>
              <a:ea typeface="Calibri"/>
              <a:cs typeface="Calibri"/>
              <a:sym typeface="Calibri"/>
            </a:endParaRPr>
          </a:p>
          <a:p>
            <a:pPr marL="457200" indent="-304800">
              <a:spcBef>
                <a:spcPts val="0"/>
              </a:spcBef>
              <a:spcAft>
                <a:spcPts val="0"/>
              </a:spcAft>
              <a:buSzPts val="1200"/>
              <a:buFont typeface="Calibri"/>
              <a:buChar char="●"/>
            </a:pPr>
            <a:r>
              <a:rPr lang="en-AU" sz="1200">
                <a:latin typeface="Calibri"/>
                <a:ea typeface="Calibri"/>
                <a:cs typeface="Calibri"/>
                <a:sym typeface="Calibri"/>
              </a:rPr>
              <a:t>Have a habit of following their hearts</a:t>
            </a:r>
            <a:endParaRPr sz="1200">
              <a:latin typeface="Calibri"/>
              <a:ea typeface="Calibri"/>
              <a:cs typeface="Calibri"/>
              <a:sym typeface="Calibri"/>
            </a:endParaRPr>
          </a:p>
          <a:p>
            <a:pPr marL="457200" indent="-304800">
              <a:spcBef>
                <a:spcPts val="0"/>
              </a:spcBef>
              <a:spcAft>
                <a:spcPts val="0"/>
              </a:spcAft>
              <a:buSzPts val="1200"/>
              <a:buFont typeface="Calibri"/>
              <a:buChar char="●"/>
            </a:pPr>
            <a:r>
              <a:rPr lang="en-AU" sz="1200">
                <a:latin typeface="Calibri"/>
                <a:ea typeface="Calibri"/>
                <a:cs typeface="Calibri"/>
                <a:sym typeface="Calibri"/>
              </a:rPr>
              <a:t>Can be obsessive about helping others with their emotional issues</a:t>
            </a:r>
            <a:endParaRPr sz="1200">
              <a:latin typeface="Calibri"/>
              <a:ea typeface="Calibri"/>
              <a:cs typeface="Calibri"/>
              <a:sym typeface="Calibri"/>
            </a:endParaRPr>
          </a:p>
        </p:txBody>
      </p:sp>
      <p:sp>
        <p:nvSpPr>
          <p:cNvPr id="86" name="Google Shape;86;gb725ad8430_0_21"/>
          <p:cNvSpPr txBox="1"/>
          <p:nvPr/>
        </p:nvSpPr>
        <p:spPr>
          <a:xfrm>
            <a:off x="2349900" y="3660867"/>
            <a:ext cx="1875000" cy="2247300"/>
          </a:xfrm>
          <a:prstGeom prst="rect">
            <a:avLst/>
          </a:prstGeom>
          <a:noFill/>
          <a:ln>
            <a:noFill/>
          </a:ln>
        </p:spPr>
        <p:txBody>
          <a:bodyPr spcFirstLastPara="1" wrap="square" lIns="91425" tIns="91425" rIns="91425" bIns="91425" anchor="t" anchorCtr="0">
            <a:spAutoFit/>
          </a:bodyPr>
          <a:lstStyle/>
          <a:p>
            <a:pPr algn="ctr">
              <a:spcBef>
                <a:spcPts val="0"/>
              </a:spcBef>
              <a:spcAft>
                <a:spcPts val="0"/>
              </a:spcAft>
            </a:pPr>
            <a:r>
              <a:rPr lang="en-AU" sz="1300" b="1">
                <a:latin typeface="Calibri"/>
                <a:ea typeface="Calibri"/>
                <a:cs typeface="Calibri"/>
                <a:sym typeface="Calibri"/>
              </a:rPr>
              <a:t>Thinking (T)</a:t>
            </a:r>
            <a:endParaRPr sz="1300" b="1">
              <a:latin typeface="Calibri"/>
              <a:ea typeface="Calibri"/>
              <a:cs typeface="Calibri"/>
              <a:sym typeface="Calibri"/>
            </a:endParaRPr>
          </a:p>
          <a:p>
            <a:pPr algn="ctr">
              <a:spcBef>
                <a:spcPts val="0"/>
              </a:spcBef>
              <a:spcAft>
                <a:spcPts val="0"/>
              </a:spcAft>
            </a:pPr>
            <a:endParaRPr sz="1300" b="1">
              <a:latin typeface="Calibri"/>
              <a:ea typeface="Calibri"/>
              <a:cs typeface="Calibri"/>
              <a:sym typeface="Calibri"/>
            </a:endParaRPr>
          </a:p>
          <a:p>
            <a:pPr marL="457200" indent="-304800">
              <a:spcBef>
                <a:spcPts val="0"/>
              </a:spcBef>
              <a:spcAft>
                <a:spcPts val="0"/>
              </a:spcAft>
              <a:buSzPts val="1200"/>
              <a:buFont typeface="Calibri"/>
              <a:buChar char="●"/>
            </a:pPr>
            <a:r>
              <a:rPr lang="en-AU" sz="1200">
                <a:latin typeface="Calibri"/>
                <a:ea typeface="Calibri"/>
                <a:cs typeface="Calibri"/>
                <a:sym typeface="Calibri"/>
              </a:rPr>
              <a:t>Tend to focus on rationality, logic, and objective information</a:t>
            </a:r>
            <a:endParaRPr sz="1200">
              <a:latin typeface="Calibri"/>
              <a:ea typeface="Calibri"/>
              <a:cs typeface="Calibri"/>
              <a:sym typeface="Calibri"/>
            </a:endParaRPr>
          </a:p>
          <a:p>
            <a:pPr marL="457200" indent="-304800">
              <a:spcBef>
                <a:spcPts val="0"/>
              </a:spcBef>
              <a:spcAft>
                <a:spcPts val="0"/>
              </a:spcAft>
              <a:buSzPts val="1200"/>
              <a:buFont typeface="Calibri"/>
              <a:buChar char="●"/>
            </a:pPr>
            <a:r>
              <a:rPr lang="en-AU" sz="1200">
                <a:latin typeface="Calibri"/>
                <a:ea typeface="Calibri"/>
                <a:cs typeface="Calibri"/>
                <a:sym typeface="Calibri"/>
              </a:rPr>
              <a:t>Usually test alternatives through facts</a:t>
            </a:r>
            <a:endParaRPr sz="1200">
              <a:latin typeface="Calibri"/>
              <a:ea typeface="Calibri"/>
              <a:cs typeface="Calibri"/>
              <a:sym typeface="Calibri"/>
            </a:endParaRPr>
          </a:p>
          <a:p>
            <a:pPr marL="457200" indent="-304800">
              <a:spcBef>
                <a:spcPts val="0"/>
              </a:spcBef>
              <a:spcAft>
                <a:spcPts val="0"/>
              </a:spcAft>
              <a:buSzPts val="1200"/>
              <a:buFont typeface="Calibri"/>
              <a:buChar char="●"/>
            </a:pPr>
            <a:r>
              <a:rPr lang="en-AU" sz="1200">
                <a:latin typeface="Calibri"/>
                <a:ea typeface="Calibri"/>
                <a:cs typeface="Calibri"/>
                <a:sym typeface="Calibri"/>
              </a:rPr>
              <a:t>Have discomfort with their emotions</a:t>
            </a:r>
            <a:endParaRPr sz="1200">
              <a:latin typeface="Calibri"/>
              <a:ea typeface="Calibri"/>
              <a:cs typeface="Calibri"/>
              <a:sym typeface="Calibri"/>
            </a:endParaRPr>
          </a:p>
        </p:txBody>
      </p:sp>
      <p:sp>
        <p:nvSpPr>
          <p:cNvPr id="87" name="Google Shape;87;gb725ad8430_0_21"/>
          <p:cNvSpPr/>
          <p:nvPr/>
        </p:nvSpPr>
        <p:spPr>
          <a:xfrm>
            <a:off x="6427250" y="776829"/>
            <a:ext cx="3531900" cy="2691600"/>
          </a:xfrm>
          <a:prstGeom prst="roundRect">
            <a:avLst>
              <a:gd name="adj" fmla="val 5026"/>
            </a:avLst>
          </a:prstGeom>
          <a:noFill/>
          <a:ln w="28575" cap="flat" cmpd="sng">
            <a:solidFill>
              <a:srgbClr val="262626"/>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a:solidFill>
                <a:srgbClr val="FFFFFF"/>
              </a:solidFill>
              <a:latin typeface="Calibri"/>
              <a:ea typeface="Calibri"/>
              <a:cs typeface="Calibri"/>
              <a:sym typeface="Calibri"/>
            </a:endParaRPr>
          </a:p>
        </p:txBody>
      </p:sp>
      <p:sp>
        <p:nvSpPr>
          <p:cNvPr id="88" name="Google Shape;88;gb725ad8430_0_21"/>
          <p:cNvSpPr txBox="1"/>
          <p:nvPr/>
        </p:nvSpPr>
        <p:spPr>
          <a:xfrm>
            <a:off x="6306750" y="788967"/>
            <a:ext cx="1875000" cy="1693200"/>
          </a:xfrm>
          <a:prstGeom prst="rect">
            <a:avLst/>
          </a:prstGeom>
          <a:noFill/>
          <a:ln>
            <a:noFill/>
          </a:ln>
        </p:spPr>
        <p:txBody>
          <a:bodyPr spcFirstLastPara="1" wrap="square" lIns="91425" tIns="91425" rIns="91425" bIns="91425" anchor="t" anchorCtr="0">
            <a:spAutoFit/>
          </a:bodyPr>
          <a:lstStyle/>
          <a:p>
            <a:pPr algn="ctr">
              <a:spcBef>
                <a:spcPts val="0"/>
              </a:spcBef>
              <a:spcAft>
                <a:spcPts val="0"/>
              </a:spcAft>
            </a:pPr>
            <a:r>
              <a:rPr lang="en-AU" sz="1300" b="1">
                <a:latin typeface="Calibri"/>
                <a:ea typeface="Calibri"/>
                <a:cs typeface="Calibri"/>
                <a:sym typeface="Calibri"/>
              </a:rPr>
              <a:t>Observant (S)</a:t>
            </a:r>
            <a:endParaRPr sz="1300" b="1">
              <a:latin typeface="Calibri"/>
              <a:ea typeface="Calibri"/>
              <a:cs typeface="Calibri"/>
              <a:sym typeface="Calibri"/>
            </a:endParaRPr>
          </a:p>
          <a:p>
            <a:pPr algn="ctr">
              <a:spcBef>
                <a:spcPts val="0"/>
              </a:spcBef>
              <a:spcAft>
                <a:spcPts val="0"/>
              </a:spcAft>
            </a:pPr>
            <a:endParaRPr sz="1300" b="1">
              <a:latin typeface="Calibri"/>
              <a:ea typeface="Calibri"/>
              <a:cs typeface="Calibri"/>
              <a:sym typeface="Calibri"/>
            </a:endParaRPr>
          </a:p>
          <a:p>
            <a:pPr marL="457200" indent="-304800">
              <a:spcBef>
                <a:spcPts val="0"/>
              </a:spcBef>
              <a:spcAft>
                <a:spcPts val="0"/>
              </a:spcAft>
              <a:buSzPts val="1200"/>
              <a:buFont typeface="Calibri"/>
              <a:buChar char="●"/>
            </a:pPr>
            <a:r>
              <a:rPr lang="en-AU" sz="1200">
                <a:latin typeface="Calibri"/>
                <a:ea typeface="Calibri"/>
                <a:cs typeface="Calibri"/>
                <a:sym typeface="Calibri"/>
              </a:rPr>
              <a:t>Tend to be practical and in touch with the present</a:t>
            </a:r>
            <a:endParaRPr sz="1200">
              <a:latin typeface="Calibri"/>
              <a:ea typeface="Calibri"/>
              <a:cs typeface="Calibri"/>
              <a:sym typeface="Calibri"/>
            </a:endParaRPr>
          </a:p>
          <a:p>
            <a:pPr marL="457200" indent="-304800">
              <a:spcBef>
                <a:spcPts val="0"/>
              </a:spcBef>
              <a:spcAft>
                <a:spcPts val="0"/>
              </a:spcAft>
              <a:buSzPts val="1200"/>
              <a:buFont typeface="Calibri"/>
              <a:buChar char="●"/>
            </a:pPr>
            <a:r>
              <a:rPr lang="en-AU" sz="1200">
                <a:latin typeface="Calibri"/>
                <a:ea typeface="Calibri"/>
                <a:cs typeface="Calibri"/>
                <a:sym typeface="Calibri"/>
              </a:rPr>
              <a:t>Focus on what is tangible</a:t>
            </a:r>
            <a:endParaRPr sz="1200">
              <a:latin typeface="Calibri"/>
              <a:ea typeface="Calibri"/>
              <a:cs typeface="Calibri"/>
              <a:sym typeface="Calibri"/>
            </a:endParaRPr>
          </a:p>
          <a:p>
            <a:pPr marL="457200" indent="-304800">
              <a:spcBef>
                <a:spcPts val="0"/>
              </a:spcBef>
              <a:spcAft>
                <a:spcPts val="0"/>
              </a:spcAft>
              <a:buSzPts val="1200"/>
              <a:buFont typeface="Calibri"/>
              <a:buChar char="●"/>
            </a:pPr>
            <a:r>
              <a:rPr lang="en-AU" sz="1200">
                <a:latin typeface="Calibri"/>
                <a:ea typeface="Calibri"/>
                <a:cs typeface="Calibri"/>
                <a:sym typeface="Calibri"/>
              </a:rPr>
              <a:t>Down to earth</a:t>
            </a:r>
            <a:endParaRPr sz="1200">
              <a:latin typeface="Calibri"/>
              <a:ea typeface="Calibri"/>
              <a:cs typeface="Calibri"/>
              <a:sym typeface="Calibri"/>
            </a:endParaRPr>
          </a:p>
        </p:txBody>
      </p:sp>
      <p:sp>
        <p:nvSpPr>
          <p:cNvPr id="89" name="Google Shape;89;gb725ad8430_0_21"/>
          <p:cNvSpPr txBox="1"/>
          <p:nvPr/>
        </p:nvSpPr>
        <p:spPr>
          <a:xfrm>
            <a:off x="8084150" y="780967"/>
            <a:ext cx="1875000" cy="2247300"/>
          </a:xfrm>
          <a:prstGeom prst="rect">
            <a:avLst/>
          </a:prstGeom>
          <a:noFill/>
          <a:ln>
            <a:noFill/>
          </a:ln>
        </p:spPr>
        <p:txBody>
          <a:bodyPr spcFirstLastPara="1" wrap="square" lIns="91425" tIns="91425" rIns="91425" bIns="91425" anchor="t" anchorCtr="0">
            <a:spAutoFit/>
          </a:bodyPr>
          <a:lstStyle/>
          <a:p>
            <a:pPr algn="ctr">
              <a:spcBef>
                <a:spcPts val="0"/>
              </a:spcBef>
              <a:spcAft>
                <a:spcPts val="0"/>
              </a:spcAft>
            </a:pPr>
            <a:r>
              <a:rPr lang="en-AU" sz="1300" b="1">
                <a:latin typeface="Calibri"/>
                <a:ea typeface="Calibri"/>
                <a:cs typeface="Calibri"/>
                <a:sym typeface="Calibri"/>
              </a:rPr>
              <a:t>Intuitive (N)</a:t>
            </a:r>
            <a:endParaRPr sz="1300" b="1">
              <a:latin typeface="Calibri"/>
              <a:ea typeface="Calibri"/>
              <a:cs typeface="Calibri"/>
              <a:sym typeface="Calibri"/>
            </a:endParaRPr>
          </a:p>
          <a:p>
            <a:pPr algn="ctr">
              <a:spcBef>
                <a:spcPts val="0"/>
              </a:spcBef>
              <a:spcAft>
                <a:spcPts val="0"/>
              </a:spcAft>
            </a:pPr>
            <a:endParaRPr sz="1300" b="1">
              <a:latin typeface="Calibri"/>
              <a:ea typeface="Calibri"/>
              <a:cs typeface="Calibri"/>
              <a:sym typeface="Calibri"/>
            </a:endParaRPr>
          </a:p>
          <a:p>
            <a:pPr marL="457200" indent="-292100">
              <a:spcBef>
                <a:spcPts val="0"/>
              </a:spcBef>
              <a:spcAft>
                <a:spcPts val="0"/>
              </a:spcAft>
              <a:buSzPts val="1000"/>
              <a:buFont typeface="Calibri"/>
              <a:buChar char="●"/>
            </a:pPr>
            <a:r>
              <a:rPr lang="en-AU" sz="1200">
                <a:latin typeface="Calibri"/>
                <a:ea typeface="Calibri"/>
                <a:cs typeface="Calibri"/>
                <a:sym typeface="Calibri"/>
              </a:rPr>
              <a:t>Usually more imaginative </a:t>
            </a:r>
            <a:endParaRPr sz="1200">
              <a:latin typeface="Calibri"/>
              <a:ea typeface="Calibri"/>
              <a:cs typeface="Calibri"/>
              <a:sym typeface="Calibri"/>
            </a:endParaRPr>
          </a:p>
          <a:p>
            <a:pPr marL="457200" indent="-304800">
              <a:spcBef>
                <a:spcPts val="0"/>
              </a:spcBef>
              <a:spcAft>
                <a:spcPts val="0"/>
              </a:spcAft>
              <a:buSzPts val="1200"/>
              <a:buFont typeface="Calibri"/>
              <a:buChar char="●"/>
            </a:pPr>
            <a:r>
              <a:rPr lang="en-AU" sz="1200">
                <a:latin typeface="Calibri"/>
                <a:ea typeface="Calibri"/>
                <a:cs typeface="Calibri"/>
                <a:sym typeface="Calibri"/>
              </a:rPr>
              <a:t>Have a curious, open-minded nature</a:t>
            </a:r>
            <a:endParaRPr sz="1200">
              <a:latin typeface="Calibri"/>
              <a:ea typeface="Calibri"/>
              <a:cs typeface="Calibri"/>
              <a:sym typeface="Calibri"/>
            </a:endParaRPr>
          </a:p>
          <a:p>
            <a:pPr marL="457200" indent="-304800">
              <a:spcBef>
                <a:spcPts val="0"/>
              </a:spcBef>
              <a:spcAft>
                <a:spcPts val="0"/>
              </a:spcAft>
              <a:buSzPts val="1200"/>
              <a:buFont typeface="Calibri"/>
              <a:buChar char="●"/>
            </a:pPr>
            <a:r>
              <a:rPr lang="en-AU" sz="1200">
                <a:latin typeface="Calibri"/>
                <a:ea typeface="Calibri"/>
                <a:cs typeface="Calibri"/>
                <a:sym typeface="Calibri"/>
              </a:rPr>
              <a:t>Have a love for the theoretical and things with deeper meanings</a:t>
            </a:r>
            <a:endParaRPr sz="1200">
              <a:latin typeface="Calibri"/>
              <a:ea typeface="Calibri"/>
              <a:cs typeface="Calibri"/>
              <a:sym typeface="Calibri"/>
            </a:endParaRPr>
          </a:p>
        </p:txBody>
      </p:sp>
      <p:sp>
        <p:nvSpPr>
          <p:cNvPr id="94" name="Google Shape;94;gb725ad8430_0_21"/>
          <p:cNvSpPr/>
          <p:nvPr/>
        </p:nvSpPr>
        <p:spPr>
          <a:xfrm>
            <a:off x="2458975" y="764704"/>
            <a:ext cx="3531900" cy="2691600"/>
          </a:xfrm>
          <a:prstGeom prst="roundRect">
            <a:avLst>
              <a:gd name="adj" fmla="val 5026"/>
            </a:avLst>
          </a:prstGeom>
          <a:noFill/>
          <a:ln w="28575" cap="flat" cmpd="sng">
            <a:solidFill>
              <a:srgbClr val="262626"/>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a:solidFill>
                <a:srgbClr val="FFFFFF"/>
              </a:solidFill>
              <a:latin typeface="Calibri"/>
              <a:ea typeface="Calibri"/>
              <a:cs typeface="Calibri"/>
              <a:sym typeface="Calibri"/>
            </a:endParaRPr>
          </a:p>
        </p:txBody>
      </p:sp>
      <p:cxnSp>
        <p:nvCxnSpPr>
          <p:cNvPr id="95" name="Google Shape;95;gb725ad8430_0_21"/>
          <p:cNvCxnSpPr>
            <a:stCxn id="94" idx="0"/>
            <a:endCxn id="94" idx="2"/>
          </p:cNvCxnSpPr>
          <p:nvPr/>
        </p:nvCxnSpPr>
        <p:spPr>
          <a:xfrm>
            <a:off x="4224925" y="764704"/>
            <a:ext cx="0" cy="2691600"/>
          </a:xfrm>
          <a:prstGeom prst="straightConnector1">
            <a:avLst/>
          </a:prstGeom>
          <a:noFill/>
          <a:ln w="9525" cap="flat" cmpd="sng">
            <a:solidFill>
              <a:schemeClr val="dk2"/>
            </a:solidFill>
            <a:prstDash val="solid"/>
            <a:round/>
            <a:headEnd type="none" w="med" len="med"/>
            <a:tailEnd type="none" w="med" len="med"/>
          </a:ln>
        </p:spPr>
      </p:cxnSp>
      <p:cxnSp>
        <p:nvCxnSpPr>
          <p:cNvPr id="96" name="Google Shape;96;gb725ad8430_0_21"/>
          <p:cNvCxnSpPr>
            <a:stCxn id="84" idx="0"/>
          </p:cNvCxnSpPr>
          <p:nvPr/>
        </p:nvCxnSpPr>
        <p:spPr>
          <a:xfrm>
            <a:off x="4224925" y="3626167"/>
            <a:ext cx="0" cy="2691600"/>
          </a:xfrm>
          <a:prstGeom prst="straightConnector1">
            <a:avLst/>
          </a:prstGeom>
          <a:noFill/>
          <a:ln w="9525" cap="flat" cmpd="sng">
            <a:solidFill>
              <a:schemeClr val="dk2"/>
            </a:solidFill>
            <a:prstDash val="solid"/>
            <a:round/>
            <a:headEnd type="none" w="med" len="med"/>
            <a:tailEnd type="none" w="med" len="med"/>
          </a:ln>
        </p:spPr>
      </p:cxnSp>
      <p:cxnSp>
        <p:nvCxnSpPr>
          <p:cNvPr id="97" name="Google Shape;97;gb725ad8430_0_21"/>
          <p:cNvCxnSpPr>
            <a:stCxn id="87" idx="0"/>
            <a:endCxn id="87" idx="2"/>
          </p:cNvCxnSpPr>
          <p:nvPr/>
        </p:nvCxnSpPr>
        <p:spPr>
          <a:xfrm>
            <a:off x="8193200" y="776829"/>
            <a:ext cx="0" cy="2691600"/>
          </a:xfrm>
          <a:prstGeom prst="straightConnector1">
            <a:avLst/>
          </a:prstGeom>
          <a:noFill/>
          <a:ln w="9525" cap="flat" cmpd="sng">
            <a:solidFill>
              <a:schemeClr val="dk2"/>
            </a:solidFill>
            <a:prstDash val="solid"/>
            <a:round/>
            <a:headEnd type="none" w="med" len="med"/>
            <a:tailEnd type="none" w="med" len="med"/>
          </a:ln>
        </p:spPr>
      </p:cxnSp>
      <p:sp>
        <p:nvSpPr>
          <p:cNvPr id="98" name="Google Shape;98;gb725ad8430_0_21"/>
          <p:cNvSpPr txBox="1"/>
          <p:nvPr/>
        </p:nvSpPr>
        <p:spPr>
          <a:xfrm>
            <a:off x="2349900" y="815560"/>
            <a:ext cx="1875000" cy="2616600"/>
          </a:xfrm>
          <a:prstGeom prst="rect">
            <a:avLst/>
          </a:prstGeom>
          <a:noFill/>
          <a:ln>
            <a:noFill/>
          </a:ln>
        </p:spPr>
        <p:txBody>
          <a:bodyPr spcFirstLastPara="1" wrap="square" lIns="91425" tIns="91425" rIns="91425" bIns="91425" anchor="t" anchorCtr="0">
            <a:spAutoFit/>
          </a:bodyPr>
          <a:lstStyle/>
          <a:p>
            <a:pPr algn="ctr">
              <a:spcBef>
                <a:spcPts val="0"/>
              </a:spcBef>
              <a:spcAft>
                <a:spcPts val="0"/>
              </a:spcAft>
            </a:pPr>
            <a:r>
              <a:rPr lang="en-AU" sz="1300" b="1">
                <a:latin typeface="Calibri"/>
                <a:ea typeface="Calibri"/>
                <a:cs typeface="Calibri"/>
                <a:sym typeface="Calibri"/>
              </a:rPr>
              <a:t>Extroverted (E)</a:t>
            </a:r>
            <a:endParaRPr sz="1300" b="1">
              <a:latin typeface="Calibri"/>
              <a:ea typeface="Calibri"/>
              <a:cs typeface="Calibri"/>
              <a:sym typeface="Calibri"/>
            </a:endParaRPr>
          </a:p>
          <a:p>
            <a:pPr algn="ctr">
              <a:spcBef>
                <a:spcPts val="0"/>
              </a:spcBef>
              <a:spcAft>
                <a:spcPts val="0"/>
              </a:spcAft>
            </a:pPr>
            <a:endParaRPr sz="1300" b="1">
              <a:latin typeface="Calibri"/>
              <a:ea typeface="Calibri"/>
              <a:cs typeface="Calibri"/>
              <a:sym typeface="Calibri"/>
            </a:endParaRPr>
          </a:p>
          <a:p>
            <a:pPr marL="457200" indent="-304800">
              <a:spcBef>
                <a:spcPts val="0"/>
              </a:spcBef>
              <a:spcAft>
                <a:spcPts val="0"/>
              </a:spcAft>
              <a:buSzPts val="1200"/>
              <a:buFont typeface="Calibri"/>
              <a:buChar char="●"/>
            </a:pPr>
            <a:r>
              <a:rPr lang="en-AU" sz="1200">
                <a:latin typeface="Calibri"/>
                <a:ea typeface="Calibri"/>
                <a:cs typeface="Calibri"/>
                <a:sym typeface="Calibri"/>
              </a:rPr>
              <a:t>Tend to prefer group activities</a:t>
            </a:r>
            <a:endParaRPr sz="1200">
              <a:latin typeface="Calibri"/>
              <a:ea typeface="Calibri"/>
              <a:cs typeface="Calibri"/>
              <a:sym typeface="Calibri"/>
            </a:endParaRPr>
          </a:p>
          <a:p>
            <a:pPr marL="457200" indent="-304800">
              <a:spcBef>
                <a:spcPts val="0"/>
              </a:spcBef>
              <a:spcAft>
                <a:spcPts val="0"/>
              </a:spcAft>
              <a:buSzPts val="1200"/>
              <a:buFont typeface="Calibri"/>
              <a:buChar char="●"/>
            </a:pPr>
            <a:r>
              <a:rPr lang="en-AU" sz="1200">
                <a:latin typeface="Calibri"/>
                <a:ea typeface="Calibri"/>
                <a:cs typeface="Calibri"/>
                <a:sym typeface="Calibri"/>
              </a:rPr>
              <a:t>Get bored when they are alone</a:t>
            </a:r>
            <a:endParaRPr sz="1200">
              <a:latin typeface="Calibri"/>
              <a:ea typeface="Calibri"/>
              <a:cs typeface="Calibri"/>
              <a:sym typeface="Calibri"/>
            </a:endParaRPr>
          </a:p>
          <a:p>
            <a:pPr marL="457200" indent="-304800">
              <a:spcBef>
                <a:spcPts val="0"/>
              </a:spcBef>
              <a:spcAft>
                <a:spcPts val="0"/>
              </a:spcAft>
              <a:buSzPts val="1200"/>
              <a:buFont typeface="Calibri"/>
              <a:buChar char="●"/>
            </a:pPr>
            <a:r>
              <a:rPr lang="en-AU" sz="1200">
                <a:latin typeface="Calibri"/>
                <a:ea typeface="Calibri"/>
                <a:cs typeface="Calibri"/>
                <a:sym typeface="Calibri"/>
              </a:rPr>
              <a:t>Do things for excitement without thinking</a:t>
            </a:r>
            <a:endParaRPr sz="1200">
              <a:latin typeface="Calibri"/>
              <a:ea typeface="Calibri"/>
              <a:cs typeface="Calibri"/>
              <a:sym typeface="Calibri"/>
            </a:endParaRPr>
          </a:p>
          <a:p>
            <a:pPr marL="457200" indent="-304800">
              <a:spcBef>
                <a:spcPts val="0"/>
              </a:spcBef>
              <a:spcAft>
                <a:spcPts val="0"/>
              </a:spcAft>
              <a:buSzPts val="1200"/>
              <a:buFont typeface="Calibri"/>
              <a:buChar char="●"/>
            </a:pPr>
            <a:r>
              <a:rPr lang="en-AU" sz="1200">
                <a:latin typeface="Calibri"/>
                <a:ea typeface="Calibri"/>
                <a:cs typeface="Calibri"/>
                <a:sym typeface="Calibri"/>
              </a:rPr>
              <a:t>Enjoy outgoing energy</a:t>
            </a:r>
            <a:endParaRPr sz="1200">
              <a:latin typeface="Calibri"/>
              <a:ea typeface="Calibri"/>
              <a:cs typeface="Calibri"/>
              <a:sym typeface="Calibri"/>
            </a:endParaRPr>
          </a:p>
          <a:p>
            <a:pPr marL="457200" indent="-304800">
              <a:spcBef>
                <a:spcPts val="0"/>
              </a:spcBef>
              <a:spcAft>
                <a:spcPts val="0"/>
              </a:spcAft>
              <a:buSzPts val="1200"/>
              <a:buFont typeface="Calibri"/>
              <a:buChar char="●"/>
            </a:pPr>
            <a:r>
              <a:rPr lang="en-AU" sz="1200">
                <a:latin typeface="Calibri"/>
                <a:ea typeface="Calibri"/>
                <a:cs typeface="Calibri"/>
                <a:sym typeface="Calibri"/>
              </a:rPr>
              <a:t>Energized by social interactions</a:t>
            </a:r>
            <a:endParaRPr sz="1200">
              <a:latin typeface="Calibri"/>
              <a:ea typeface="Calibri"/>
              <a:cs typeface="Calibri"/>
              <a:sym typeface="Calibri"/>
            </a:endParaRPr>
          </a:p>
        </p:txBody>
      </p:sp>
      <p:sp>
        <p:nvSpPr>
          <p:cNvPr id="99" name="Google Shape;99;gb725ad8430_0_21"/>
          <p:cNvSpPr txBox="1"/>
          <p:nvPr/>
        </p:nvSpPr>
        <p:spPr>
          <a:xfrm>
            <a:off x="4127300" y="768829"/>
            <a:ext cx="1875000" cy="2247300"/>
          </a:xfrm>
          <a:prstGeom prst="rect">
            <a:avLst/>
          </a:prstGeom>
          <a:noFill/>
          <a:ln>
            <a:noFill/>
          </a:ln>
        </p:spPr>
        <p:txBody>
          <a:bodyPr spcFirstLastPara="1" wrap="square" lIns="91425" tIns="91425" rIns="91425" bIns="91425" anchor="t" anchorCtr="0">
            <a:spAutoFit/>
          </a:bodyPr>
          <a:lstStyle/>
          <a:p>
            <a:pPr algn="ctr">
              <a:spcBef>
                <a:spcPts val="0"/>
              </a:spcBef>
              <a:spcAft>
                <a:spcPts val="0"/>
              </a:spcAft>
            </a:pPr>
            <a:r>
              <a:rPr lang="en-AU" sz="1300" b="1">
                <a:latin typeface="Calibri"/>
                <a:ea typeface="Calibri"/>
                <a:cs typeface="Calibri"/>
                <a:sym typeface="Calibri"/>
              </a:rPr>
              <a:t>Introverted (I)</a:t>
            </a:r>
            <a:endParaRPr sz="1300" b="1">
              <a:latin typeface="Calibri"/>
              <a:ea typeface="Calibri"/>
              <a:cs typeface="Calibri"/>
              <a:sym typeface="Calibri"/>
            </a:endParaRPr>
          </a:p>
          <a:p>
            <a:pPr algn="ctr">
              <a:spcBef>
                <a:spcPts val="0"/>
              </a:spcBef>
              <a:spcAft>
                <a:spcPts val="0"/>
              </a:spcAft>
            </a:pPr>
            <a:endParaRPr sz="1300" b="1">
              <a:latin typeface="Calibri"/>
              <a:ea typeface="Calibri"/>
              <a:cs typeface="Calibri"/>
              <a:sym typeface="Calibri"/>
            </a:endParaRPr>
          </a:p>
          <a:p>
            <a:pPr marL="457200" indent="-292100">
              <a:spcBef>
                <a:spcPts val="0"/>
              </a:spcBef>
              <a:spcAft>
                <a:spcPts val="0"/>
              </a:spcAft>
              <a:buSzPts val="1000"/>
              <a:buFont typeface="Calibri"/>
              <a:buChar char="●"/>
            </a:pPr>
            <a:r>
              <a:rPr lang="en-AU" sz="1200">
                <a:latin typeface="Calibri"/>
                <a:ea typeface="Calibri"/>
                <a:cs typeface="Calibri"/>
                <a:sym typeface="Calibri"/>
              </a:rPr>
              <a:t>Tend to prefer solitary activities</a:t>
            </a:r>
            <a:endParaRPr sz="1200">
              <a:latin typeface="Calibri"/>
              <a:ea typeface="Calibri"/>
              <a:cs typeface="Calibri"/>
              <a:sym typeface="Calibri"/>
            </a:endParaRPr>
          </a:p>
          <a:p>
            <a:pPr marL="457200" indent="-304800">
              <a:spcBef>
                <a:spcPts val="0"/>
              </a:spcBef>
              <a:spcAft>
                <a:spcPts val="0"/>
              </a:spcAft>
              <a:buSzPts val="1200"/>
              <a:buFont typeface="Calibri"/>
              <a:buChar char="●"/>
            </a:pPr>
            <a:r>
              <a:rPr lang="en-AU" sz="1200">
                <a:latin typeface="Calibri"/>
                <a:ea typeface="Calibri"/>
                <a:cs typeface="Calibri"/>
                <a:sym typeface="Calibri"/>
              </a:rPr>
              <a:t>Take things slowly</a:t>
            </a:r>
            <a:endParaRPr sz="1200">
              <a:latin typeface="Calibri"/>
              <a:ea typeface="Calibri"/>
              <a:cs typeface="Calibri"/>
              <a:sym typeface="Calibri"/>
            </a:endParaRPr>
          </a:p>
          <a:p>
            <a:pPr marL="457200" indent="-304800">
              <a:spcBef>
                <a:spcPts val="0"/>
              </a:spcBef>
              <a:spcAft>
                <a:spcPts val="0"/>
              </a:spcAft>
              <a:buSzPts val="1200"/>
              <a:buFont typeface="Calibri"/>
              <a:buChar char="●"/>
            </a:pPr>
            <a:r>
              <a:rPr lang="en-AU" sz="1200">
                <a:latin typeface="Calibri"/>
                <a:ea typeface="Calibri"/>
                <a:cs typeface="Calibri"/>
                <a:sym typeface="Calibri"/>
              </a:rPr>
              <a:t>Listen to others more carefully</a:t>
            </a:r>
            <a:endParaRPr sz="1200">
              <a:latin typeface="Calibri"/>
              <a:ea typeface="Calibri"/>
              <a:cs typeface="Calibri"/>
              <a:sym typeface="Calibri"/>
            </a:endParaRPr>
          </a:p>
          <a:p>
            <a:pPr marL="457200" indent="-304800">
              <a:spcBef>
                <a:spcPts val="0"/>
              </a:spcBef>
              <a:spcAft>
                <a:spcPts val="0"/>
              </a:spcAft>
              <a:buSzPts val="1200"/>
              <a:buFont typeface="Calibri"/>
              <a:buChar char="●"/>
            </a:pPr>
            <a:r>
              <a:rPr lang="en-AU" sz="1200">
                <a:latin typeface="Calibri"/>
                <a:ea typeface="Calibri"/>
                <a:cs typeface="Calibri"/>
                <a:sym typeface="Calibri"/>
              </a:rPr>
              <a:t>Can become overwhelmed by social interaction or outside stimuli</a:t>
            </a:r>
            <a:endParaRPr sz="1200">
              <a:latin typeface="Calibri"/>
              <a:ea typeface="Calibri"/>
              <a:cs typeface="Calibri"/>
              <a:sym typeface="Calibri"/>
            </a:endParaRPr>
          </a:p>
        </p:txBody>
      </p:sp>
      <p:sp>
        <p:nvSpPr>
          <p:cNvPr id="100" name="Google Shape;100;gb725ad8430_0_21"/>
          <p:cNvSpPr/>
          <p:nvPr/>
        </p:nvSpPr>
        <p:spPr>
          <a:xfrm>
            <a:off x="166302" y="109363"/>
            <a:ext cx="7940164" cy="416100"/>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AU" sz="2000" dirty="0">
                <a:latin typeface="Montserrat"/>
                <a:ea typeface="Montserrat"/>
                <a:cs typeface="Montserrat"/>
                <a:sym typeface="Montserrat"/>
              </a:rPr>
              <a:t>Personality Type personas: Use a published framework</a:t>
            </a:r>
          </a:p>
        </p:txBody>
      </p:sp>
      <p:sp>
        <p:nvSpPr>
          <p:cNvPr id="23" name="TextBox 22">
            <a:extLst>
              <a:ext uri="{FF2B5EF4-FFF2-40B4-BE49-F238E27FC236}">
                <a16:creationId xmlns:a16="http://schemas.microsoft.com/office/drawing/2014/main" id="{23C20471-9272-4ADA-B089-7B4460645BD0}"/>
              </a:ext>
            </a:extLst>
          </p:cNvPr>
          <p:cNvSpPr txBox="1"/>
          <p:nvPr/>
        </p:nvSpPr>
        <p:spPr>
          <a:xfrm>
            <a:off x="-1043226" y="2750829"/>
            <a:ext cx="3320231" cy="590931"/>
          </a:xfrm>
          <a:prstGeom prst="rect">
            <a:avLst/>
          </a:prstGeom>
          <a:noFill/>
        </p:spPr>
        <p:txBody>
          <a:bodyPr wrap="square">
            <a:spAutoFit/>
          </a:bodyPr>
          <a:lstStyle/>
          <a:p>
            <a:pPr marL="1257300" indent="114300">
              <a:lnSpc>
                <a:spcPct val="90000"/>
              </a:lnSpc>
              <a:spcBef>
                <a:spcPts val="320"/>
              </a:spcBef>
              <a:buNone/>
            </a:pPr>
            <a:r>
              <a:rPr lang="en-AU" sz="1200" u="sng" dirty="0">
                <a:solidFill>
                  <a:schemeClr val="hlink"/>
                </a:solidFill>
                <a:hlinkClick r:id="rId3"/>
              </a:rPr>
              <a:t>https://www.truity.com/test/type-finder-personality-test-new</a:t>
            </a:r>
            <a:endParaRPr lang="en-AU" sz="1200" dirty="0"/>
          </a:p>
        </p:txBody>
      </p:sp>
      <p:sp>
        <p:nvSpPr>
          <p:cNvPr id="2" name="TextBox 1">
            <a:extLst>
              <a:ext uri="{FF2B5EF4-FFF2-40B4-BE49-F238E27FC236}">
                <a16:creationId xmlns:a16="http://schemas.microsoft.com/office/drawing/2014/main" id="{E86FBF5A-96C3-44BD-A13B-CE9107DD0663}"/>
              </a:ext>
            </a:extLst>
          </p:cNvPr>
          <p:cNvSpPr txBox="1"/>
          <p:nvPr/>
        </p:nvSpPr>
        <p:spPr>
          <a:xfrm>
            <a:off x="164948" y="2091447"/>
            <a:ext cx="2282578" cy="646331"/>
          </a:xfrm>
          <a:prstGeom prst="rect">
            <a:avLst/>
          </a:prstGeom>
          <a:noFill/>
        </p:spPr>
        <p:txBody>
          <a:bodyPr wrap="square" rtlCol="0">
            <a:spAutoFit/>
          </a:bodyPr>
          <a:lstStyle/>
          <a:p>
            <a:r>
              <a:rPr lang="en-AU" dirty="0"/>
              <a:t>Want to find out who you are?</a:t>
            </a:r>
          </a:p>
        </p:txBody>
      </p:sp>
    </p:spTree>
  </p:cSld>
  <p:clrMapOvr>
    <a:masterClrMapping/>
  </p:clrMapOvr>
  <p:transition spd="med">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b245e3b5b0_0_30"/>
          <p:cNvSpPr txBox="1">
            <a:spLocks noGrp="1"/>
          </p:cNvSpPr>
          <p:nvPr>
            <p:ph type="title"/>
          </p:nvPr>
        </p:nvSpPr>
        <p:spPr>
          <a:xfrm>
            <a:off x="3267484" y="253320"/>
            <a:ext cx="1656000" cy="716100"/>
          </a:xfrm>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2400"/>
            </a:pPr>
            <a:r>
              <a:rPr lang="en-AU" sz="2600" dirty="0"/>
              <a:t>Meet Roy	</a:t>
            </a:r>
            <a:r>
              <a:rPr lang="en-AU" dirty="0"/>
              <a:t>				       </a:t>
            </a:r>
            <a:endParaRPr dirty="0"/>
          </a:p>
        </p:txBody>
      </p:sp>
      <p:sp>
        <p:nvSpPr>
          <p:cNvPr id="167" name="Google Shape;167;gb245e3b5b0_0_30"/>
          <p:cNvSpPr txBox="1">
            <a:spLocks noGrp="1"/>
          </p:cNvSpPr>
          <p:nvPr>
            <p:ph type="body" idx="1"/>
          </p:nvPr>
        </p:nvSpPr>
        <p:spPr>
          <a:xfrm>
            <a:off x="6393082" y="3491820"/>
            <a:ext cx="5463558" cy="5400600"/>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AU" sz="1200" b="1" i="1" dirty="0"/>
              <a:t>Travel</a:t>
            </a:r>
            <a:endParaRPr sz="1200" b="1" i="1" dirty="0"/>
          </a:p>
          <a:p>
            <a:pPr indent="-292100">
              <a:spcBef>
                <a:spcPts val="0"/>
              </a:spcBef>
              <a:buSzPts val="1200"/>
              <a:buFont typeface="Calibri"/>
              <a:buChar char="•"/>
            </a:pPr>
            <a:r>
              <a:rPr lang="en-AU" sz="1200" dirty="0"/>
              <a:t>When travelling Roy loves to experience new,</a:t>
            </a:r>
            <a:r>
              <a:rPr lang="en-AU" sz="1200" b="1" dirty="0">
                <a:solidFill>
                  <a:schemeClr val="accent6"/>
                </a:solidFill>
              </a:rPr>
              <a:t> thrilling </a:t>
            </a:r>
            <a:r>
              <a:rPr lang="en-AU" sz="1200" dirty="0"/>
              <a:t>things. He specifically likes to make sure that his vacations take place in </a:t>
            </a:r>
            <a:r>
              <a:rPr lang="en-AU" sz="1200" b="1" dirty="0">
                <a:solidFill>
                  <a:schemeClr val="accent6"/>
                </a:solidFill>
              </a:rPr>
              <a:t>exotic</a:t>
            </a:r>
            <a:r>
              <a:rPr lang="en-AU" sz="1200" dirty="0"/>
              <a:t> countries where he can completely avoid resorts and packages.</a:t>
            </a:r>
            <a:endParaRPr sz="1200" dirty="0"/>
          </a:p>
          <a:p>
            <a:pPr indent="-292100">
              <a:spcBef>
                <a:spcPts val="0"/>
              </a:spcBef>
              <a:buSzPts val="1200"/>
              <a:buFont typeface="Calibri"/>
              <a:buChar char="•"/>
            </a:pPr>
            <a:r>
              <a:rPr lang="en-AU" sz="1200" dirty="0"/>
              <a:t>He loves people, and his quest for knowledge gives him a taste for the</a:t>
            </a:r>
            <a:r>
              <a:rPr lang="en-AU" sz="1200" b="1" dirty="0">
                <a:solidFill>
                  <a:schemeClr val="accent6"/>
                </a:solidFill>
              </a:rPr>
              <a:t> historical context</a:t>
            </a:r>
            <a:r>
              <a:rPr lang="en-AU" sz="1200" dirty="0"/>
              <a:t> of the area he is exploring. He also enjoys meeting and </a:t>
            </a:r>
            <a:r>
              <a:rPr lang="en-AU" sz="1200" b="1" dirty="0">
                <a:solidFill>
                  <a:schemeClr val="accent6"/>
                </a:solidFill>
              </a:rPr>
              <a:t>learning </a:t>
            </a:r>
            <a:r>
              <a:rPr lang="en-AU" sz="1200" dirty="0"/>
              <a:t>from new people while on vacation.</a:t>
            </a:r>
            <a:endParaRPr sz="1200" dirty="0"/>
          </a:p>
          <a:p>
            <a:pPr indent="-292100">
              <a:spcBef>
                <a:spcPts val="0"/>
              </a:spcBef>
              <a:buSzPts val="1200"/>
              <a:buFont typeface="Calibri"/>
              <a:buChar char="•"/>
            </a:pPr>
            <a:r>
              <a:rPr lang="en-AU" sz="1200" dirty="0"/>
              <a:t>Roy would love to travel to Prague, Czech Republic and simply </a:t>
            </a:r>
            <a:r>
              <a:rPr lang="en-AU" sz="1200" b="1" dirty="0">
                <a:solidFill>
                  <a:schemeClr val="accent6"/>
                </a:solidFill>
              </a:rPr>
              <a:t>go with the flow</a:t>
            </a:r>
            <a:r>
              <a:rPr lang="en-AU" sz="1200" dirty="0"/>
              <a:t> for the duration of his trip. His only plan would be asking the locals what to do in the liveliest parts of the city.</a:t>
            </a:r>
            <a:endParaRPr sz="1200" dirty="0"/>
          </a:p>
          <a:p>
            <a:pPr indent="-292100">
              <a:spcBef>
                <a:spcPts val="0"/>
              </a:spcBef>
              <a:buSzPts val="1200"/>
              <a:buFont typeface="Calibri"/>
              <a:buChar char="•"/>
            </a:pPr>
            <a:r>
              <a:rPr lang="en-AU" sz="1200" dirty="0"/>
              <a:t>He would probably enjoy bar hopping or clubbing, but making </a:t>
            </a:r>
            <a:r>
              <a:rPr lang="en-AU" sz="1200" b="1" dirty="0">
                <a:solidFill>
                  <a:schemeClr val="accent6"/>
                </a:solidFill>
              </a:rPr>
              <a:t>no plans</a:t>
            </a:r>
            <a:r>
              <a:rPr lang="en-AU" sz="1200" dirty="0"/>
              <a:t> beyond that. He won't book his flights ahead of time and will make it a short trip that takes place whenever he feels like it.</a:t>
            </a:r>
            <a:endParaRPr sz="1200" dirty="0"/>
          </a:p>
          <a:p>
            <a:pPr indent="-266700">
              <a:spcBef>
                <a:spcPts val="240"/>
              </a:spcBef>
              <a:buClr>
                <a:schemeClr val="dk1"/>
              </a:buClr>
              <a:buSzPts val="1200"/>
              <a:buNone/>
            </a:pPr>
            <a:endParaRPr sz="1200" dirty="0"/>
          </a:p>
          <a:p>
            <a:pPr indent="-266700">
              <a:spcBef>
                <a:spcPts val="240"/>
              </a:spcBef>
              <a:buClr>
                <a:schemeClr val="dk1"/>
              </a:buClr>
              <a:buSzPts val="1200"/>
              <a:buNone/>
            </a:pPr>
            <a:endParaRPr sz="1200" dirty="0"/>
          </a:p>
          <a:p>
            <a:pPr indent="-266700">
              <a:spcBef>
                <a:spcPts val="240"/>
              </a:spcBef>
              <a:buClr>
                <a:schemeClr val="dk1"/>
              </a:buClr>
              <a:buSzPts val="1200"/>
              <a:buNone/>
            </a:pPr>
            <a:endParaRPr sz="1200" dirty="0"/>
          </a:p>
        </p:txBody>
      </p:sp>
      <p:sp>
        <p:nvSpPr>
          <p:cNvPr id="168" name="Google Shape;168;gb245e3b5b0_0_30"/>
          <p:cNvSpPr txBox="1">
            <a:spLocks noGrp="1"/>
          </p:cNvSpPr>
          <p:nvPr>
            <p:ph type="body" idx="2"/>
          </p:nvPr>
        </p:nvSpPr>
        <p:spPr>
          <a:xfrm>
            <a:off x="335360" y="1268760"/>
            <a:ext cx="5861552" cy="5715000"/>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AU" sz="1200" b="1" i="1" dirty="0"/>
              <a:t>Emotions</a:t>
            </a:r>
            <a:endParaRPr sz="1200" b="1" i="1" dirty="0"/>
          </a:p>
          <a:p>
            <a:pPr indent="-292100">
              <a:spcBef>
                <a:spcPts val="0"/>
              </a:spcBef>
              <a:buSzPts val="1200"/>
              <a:buFont typeface="Calibri"/>
              <a:buChar char="•"/>
            </a:pPr>
            <a:r>
              <a:rPr lang="en-AU" sz="1200" dirty="0"/>
              <a:t>Roy is</a:t>
            </a:r>
            <a:r>
              <a:rPr lang="en-AU" sz="1200" b="1" dirty="0">
                <a:solidFill>
                  <a:schemeClr val="accent6"/>
                </a:solidFill>
              </a:rPr>
              <a:t> curious</a:t>
            </a:r>
            <a:r>
              <a:rPr lang="en-AU" sz="1200" dirty="0"/>
              <a:t> about everything around him and loves thinking about unsolvable problems and their potential solutions. He loves to use his </a:t>
            </a:r>
            <a:r>
              <a:rPr lang="en-AU" sz="12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curiosity</a:t>
            </a:r>
            <a:r>
              <a:rPr lang="en-AU" sz="1200" dirty="0"/>
              <a:t> to question the norms around him or even ignore them completely.</a:t>
            </a:r>
            <a:endParaRPr sz="1200" dirty="0"/>
          </a:p>
          <a:p>
            <a:pPr indent="-292100">
              <a:spcBef>
                <a:spcPts val="0"/>
              </a:spcBef>
              <a:buSzPts val="1200"/>
            </a:pPr>
            <a:r>
              <a:rPr lang="en-AU" sz="1200" dirty="0"/>
              <a:t>He uses his curiosity to understand more about the emotions of those around him, as he tends to be a</a:t>
            </a:r>
            <a:r>
              <a:rPr lang="en-AU" sz="1200" b="1" dirty="0">
                <a:solidFill>
                  <a:schemeClr val="accent6"/>
                </a:solidFill>
              </a:rPr>
              <a:t> sensitive</a:t>
            </a:r>
            <a:r>
              <a:rPr lang="en-AU" sz="1200" dirty="0"/>
              <a:t> person.</a:t>
            </a:r>
            <a:endParaRPr sz="1200" dirty="0"/>
          </a:p>
          <a:p>
            <a:pPr marL="0" indent="0">
              <a:spcBef>
                <a:spcPts val="0"/>
              </a:spcBef>
              <a:buNone/>
            </a:pPr>
            <a:r>
              <a:rPr lang="en-AU" sz="1200" b="1" i="1" dirty="0"/>
              <a:t>Lifestyle</a:t>
            </a:r>
            <a:endParaRPr sz="1200" b="1" i="1" dirty="0"/>
          </a:p>
          <a:p>
            <a:pPr indent="-292100">
              <a:spcBef>
                <a:spcPts val="0"/>
              </a:spcBef>
              <a:buSzPts val="1200"/>
              <a:buFont typeface="Calibri"/>
              <a:buChar char="•"/>
            </a:pPr>
            <a:r>
              <a:rPr lang="en-AU" sz="1200" dirty="0"/>
              <a:t>Roy isn't a fan of procedure and prefers people who are equally as </a:t>
            </a:r>
            <a:r>
              <a:rPr lang="en-AU" sz="1200" b="1" dirty="0">
                <a:solidFill>
                  <a:schemeClr val="accent6"/>
                </a:solidFill>
              </a:rPr>
              <a:t>creative minded</a:t>
            </a:r>
            <a:r>
              <a:rPr lang="en-AU" sz="1200" dirty="0"/>
              <a:t> as he is. He doesn’t get along as well with those who conform to tradition and norms.</a:t>
            </a:r>
            <a:endParaRPr sz="1200" dirty="0"/>
          </a:p>
          <a:p>
            <a:pPr indent="-292100">
              <a:spcBef>
                <a:spcPts val="0"/>
              </a:spcBef>
              <a:buSzPts val="1200"/>
              <a:buFont typeface="Calibri"/>
              <a:buChar char="•"/>
            </a:pPr>
            <a:r>
              <a:rPr lang="en-AU" sz="1200" dirty="0"/>
              <a:t>He consistently </a:t>
            </a:r>
            <a:r>
              <a:rPr lang="en-AU" sz="1200" b="1" dirty="0">
                <a:solidFill>
                  <a:schemeClr val="accent6"/>
                </a:solidFill>
              </a:rPr>
              <a:t>jumps into new situations</a:t>
            </a:r>
            <a:r>
              <a:rPr lang="en-AU" sz="1200" dirty="0"/>
              <a:t> without planning ahead. He is awful about details and tends to struggle with them as he</a:t>
            </a:r>
            <a:r>
              <a:rPr lang="en-AU" sz="1200" b="1" dirty="0">
                <a:solidFill>
                  <a:schemeClr val="accent6"/>
                </a:solidFill>
              </a:rPr>
              <a:t> prefers concepts</a:t>
            </a:r>
            <a:r>
              <a:rPr lang="en-AU" sz="1200" dirty="0"/>
              <a:t> instead. He prefers dealing with risks to dealing with details.</a:t>
            </a:r>
            <a:endParaRPr sz="1200" dirty="0"/>
          </a:p>
          <a:p>
            <a:pPr indent="-292100">
              <a:spcBef>
                <a:spcPts val="0"/>
              </a:spcBef>
              <a:buSzPts val="1200"/>
              <a:buFont typeface="Calibri"/>
              <a:buChar char="•"/>
            </a:pPr>
            <a:r>
              <a:rPr lang="en-AU" sz="1200" dirty="0"/>
              <a:t>Roy is a complete </a:t>
            </a:r>
            <a:r>
              <a:rPr lang="en-AU" sz="1200" b="1" dirty="0">
                <a:solidFill>
                  <a:schemeClr val="accent6"/>
                </a:solidFill>
              </a:rPr>
              <a:t>devil's advocate</a:t>
            </a:r>
            <a:r>
              <a:rPr lang="en-AU" sz="1200" dirty="0"/>
              <a:t>. When arguing with others he will provide the other side to allow for the alternate point of view to be seen. While doing this he doesn’t mince words and tends to burn bridges with his </a:t>
            </a:r>
            <a:r>
              <a:rPr lang="en-AU" sz="1200" b="1" dirty="0">
                <a:solidFill>
                  <a:schemeClr val="accent6"/>
                </a:solidFill>
              </a:rPr>
              <a:t>overwhelming honesty</a:t>
            </a:r>
            <a:r>
              <a:rPr lang="en-AU" sz="1200" dirty="0"/>
              <a:t>.</a:t>
            </a:r>
            <a:endParaRPr sz="1200" dirty="0"/>
          </a:p>
          <a:p>
            <a:pPr marL="0" indent="0">
              <a:spcBef>
                <a:spcPts val="0"/>
              </a:spcBef>
              <a:buNone/>
            </a:pPr>
            <a:r>
              <a:rPr lang="en-AU" sz="1200" b="1" i="1" dirty="0"/>
              <a:t>Goals</a:t>
            </a:r>
            <a:endParaRPr sz="1200" b="1" i="1" dirty="0"/>
          </a:p>
          <a:p>
            <a:pPr indent="-292100">
              <a:spcBef>
                <a:spcPts val="0"/>
              </a:spcBef>
              <a:buSzPts val="1200"/>
              <a:buFont typeface="Calibri"/>
              <a:buChar char="•"/>
            </a:pPr>
            <a:r>
              <a:rPr lang="en-AU" sz="1200" dirty="0"/>
              <a:t>Roy is on a constant quest to be as</a:t>
            </a:r>
            <a:r>
              <a:rPr lang="en-AU" sz="1200" b="1" dirty="0">
                <a:solidFill>
                  <a:schemeClr val="accent6"/>
                </a:solidFill>
              </a:rPr>
              <a:t> knowledgeable </a:t>
            </a:r>
            <a:r>
              <a:rPr lang="en-AU" sz="1200" dirty="0"/>
              <a:t>as he possibly can. He focuses his creative nature into coming up with out of the box ideas when he is at work as a software developer.</a:t>
            </a:r>
            <a:endParaRPr sz="1200" dirty="0"/>
          </a:p>
          <a:p>
            <a:pPr indent="-292100">
              <a:spcBef>
                <a:spcPts val="0"/>
              </a:spcBef>
              <a:buSzPts val="1200"/>
              <a:buFont typeface="Calibri"/>
              <a:buChar char="•"/>
            </a:pPr>
            <a:r>
              <a:rPr lang="en-AU" sz="1200" dirty="0"/>
              <a:t>He</a:t>
            </a:r>
            <a:r>
              <a:rPr lang="en-AU" sz="1200" b="1" dirty="0">
                <a:solidFill>
                  <a:schemeClr val="accent6"/>
                </a:solidFill>
              </a:rPr>
              <a:t> hates doing day-to-day tasks</a:t>
            </a:r>
            <a:r>
              <a:rPr lang="en-AU" sz="1200" dirty="0"/>
              <a:t> and instead likes to come up with solutions or ideas while allowing others to implement them for him. While working he comes up with the big creative ideas while others work on the actual code, allowing him to solve problems without dealing with details.</a:t>
            </a:r>
            <a:endParaRPr sz="1200" dirty="0"/>
          </a:p>
          <a:p>
            <a:pPr indent="0">
              <a:spcBef>
                <a:spcPts val="0"/>
              </a:spcBef>
              <a:buNone/>
            </a:pPr>
            <a:endParaRPr sz="1200" b="1" i="1" dirty="0"/>
          </a:p>
        </p:txBody>
      </p:sp>
      <p:sp>
        <p:nvSpPr>
          <p:cNvPr id="169" name="Google Shape;169;gb245e3b5b0_0_30"/>
          <p:cNvSpPr txBox="1"/>
          <p:nvPr/>
        </p:nvSpPr>
        <p:spPr>
          <a:xfrm>
            <a:off x="335360" y="251351"/>
            <a:ext cx="3672600" cy="586800"/>
          </a:xfrm>
          <a:prstGeom prst="rect">
            <a:avLst/>
          </a:prstGeom>
          <a:noFill/>
          <a:ln>
            <a:noFill/>
          </a:ln>
        </p:spPr>
        <p:txBody>
          <a:bodyPr spcFirstLastPara="1" wrap="square" lIns="91425" tIns="91425" rIns="91425" bIns="91425" anchor="t" anchorCtr="0">
            <a:noAutofit/>
          </a:bodyPr>
          <a:lstStyle/>
          <a:p>
            <a:pPr>
              <a:spcBef>
                <a:spcPts val="0"/>
              </a:spcBef>
              <a:spcAft>
                <a:spcPts val="0"/>
              </a:spcAft>
            </a:pPr>
            <a:r>
              <a:rPr lang="en-AU" sz="2400" b="1" dirty="0">
                <a:solidFill>
                  <a:schemeClr val="dk1"/>
                </a:solidFill>
                <a:latin typeface="Calibri"/>
                <a:ea typeface="Calibri"/>
                <a:cs typeface="Calibri"/>
                <a:sym typeface="Calibri"/>
              </a:rPr>
              <a:t>ENTP / The Debater</a:t>
            </a:r>
            <a:endParaRPr dirty="0"/>
          </a:p>
        </p:txBody>
      </p:sp>
      <p:pic>
        <p:nvPicPr>
          <p:cNvPr id="170" name="Google Shape;170;gb245e3b5b0_0_30"/>
          <p:cNvPicPr preferRelativeResize="0"/>
          <p:nvPr/>
        </p:nvPicPr>
        <p:blipFill>
          <a:blip r:embed="rId3">
            <a:alphaModFix/>
          </a:blip>
          <a:stretch>
            <a:fillRect/>
          </a:stretch>
        </p:blipFill>
        <p:spPr>
          <a:xfrm>
            <a:off x="6560150" y="838151"/>
            <a:ext cx="3747224" cy="2501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a:buSzPts val="3600"/>
            </a:pPr>
            <a:r>
              <a:rPr lang="en-AU" sz="3600" dirty="0"/>
              <a:t>Customer, Consumer or both?</a:t>
            </a:r>
            <a:endParaRPr dirty="0"/>
          </a:p>
        </p:txBody>
      </p:sp>
      <p:sp>
        <p:nvSpPr>
          <p:cNvPr id="161" name="Google Shape;161;p9"/>
          <p:cNvSpPr txBox="1">
            <a:spLocks noGrp="1"/>
          </p:cNvSpPr>
          <p:nvPr>
            <p:ph type="body" idx="4294967295"/>
          </p:nvPr>
        </p:nvSpPr>
        <p:spPr>
          <a:xfrm>
            <a:off x="263352" y="1844824"/>
            <a:ext cx="11496600" cy="4525963"/>
          </a:xfrm>
          <a:prstGeom prst="rect">
            <a:avLst/>
          </a:prstGeom>
          <a:noFill/>
          <a:ln>
            <a:noFill/>
          </a:ln>
        </p:spPr>
        <p:txBody>
          <a:bodyPr spcFirstLastPara="1" wrap="square" lIns="91425" tIns="45700" rIns="91425" bIns="45700" anchor="t" anchorCtr="0">
            <a:normAutofit/>
          </a:bodyPr>
          <a:lstStyle/>
          <a:p>
            <a:pPr marL="342900">
              <a:spcBef>
                <a:spcPts val="0"/>
              </a:spcBef>
              <a:buClr>
                <a:srgbClr val="FFFFFF"/>
              </a:buClr>
              <a:buSzPts val="2800"/>
            </a:pPr>
            <a:r>
              <a:rPr lang="en-AU" sz="2800" dirty="0"/>
              <a:t>In travel, we often need to differentiate between a </a:t>
            </a:r>
            <a:r>
              <a:rPr lang="en-AU" sz="2800" i="1" dirty="0"/>
              <a:t>customer</a:t>
            </a:r>
            <a:r>
              <a:rPr lang="en-AU" sz="2800" dirty="0"/>
              <a:t> (the person who buys/pays the bill) and the </a:t>
            </a:r>
            <a:r>
              <a:rPr lang="en-AU" sz="2800" i="1" dirty="0"/>
              <a:t>consumer </a:t>
            </a:r>
            <a:r>
              <a:rPr lang="en-AU" sz="2800" dirty="0"/>
              <a:t>(the person who uses the service)</a:t>
            </a:r>
            <a:endParaRPr dirty="0"/>
          </a:p>
          <a:p>
            <a:pPr marL="342900" indent="-165100">
              <a:spcBef>
                <a:spcPts val="560"/>
              </a:spcBef>
              <a:buSzPts val="2800"/>
              <a:buNone/>
            </a:pPr>
            <a:endParaRPr sz="2800" dirty="0"/>
          </a:p>
          <a:p>
            <a:pPr marL="342900">
              <a:spcBef>
                <a:spcPts val="560"/>
              </a:spcBef>
              <a:buClr>
                <a:srgbClr val="FFFFFF"/>
              </a:buClr>
              <a:buSzPts val="2800"/>
            </a:pPr>
            <a:r>
              <a:rPr lang="en-AU" sz="2800" dirty="0"/>
              <a:t>Can you think of an example of this?</a:t>
            </a:r>
            <a:endParaRPr dirty="0"/>
          </a:p>
          <a:p>
            <a:pPr marL="0" indent="0">
              <a:spcBef>
                <a:spcPts val="560"/>
              </a:spcBef>
              <a:buSzPts val="2800"/>
              <a:buNone/>
            </a:pPr>
            <a:endParaRPr sz="2800" dirty="0"/>
          </a:p>
          <a:p>
            <a:pPr marL="0" indent="0">
              <a:spcBef>
                <a:spcPts val="560"/>
              </a:spcBef>
              <a:buSzPts val="2800"/>
              <a:buNone/>
            </a:pPr>
            <a:endParaRP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animEffect transition="in" filter="fade">
                                      <p:cBhvr>
                                        <p:cTn id="7" dur="800"/>
                                        <p:tgtEl>
                                          <p:spTgt spid="1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
                                            <p:txEl>
                                              <p:pRg st="2" end="2"/>
                                            </p:txEl>
                                          </p:spTgt>
                                        </p:tgtEl>
                                        <p:attrNameLst>
                                          <p:attrName>style.visibility</p:attrName>
                                        </p:attrNameLst>
                                      </p:cBhvr>
                                      <p:to>
                                        <p:strVal val="visible"/>
                                      </p:to>
                                    </p:set>
                                    <p:animEffect transition="in" filter="fade">
                                      <p:cBhvr>
                                        <p:cTn id="12" dur="800"/>
                                        <p:tgtEl>
                                          <p:spTgt spid="16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C945F022-8812-45B5-933D-19A4B9A35A81}"/>
              </a:ext>
            </a:extLst>
          </p:cNvPr>
          <p:cNvSpPr>
            <a:spLocks noGrp="1"/>
          </p:cNvSpPr>
          <p:nvPr>
            <p:ph type="body" sz="quarter" idx="15"/>
          </p:nvPr>
        </p:nvSpPr>
        <p:spPr/>
        <p:txBody>
          <a:bodyPr/>
          <a:lstStyle/>
          <a:p>
            <a:r>
              <a:rPr lang="en-US" dirty="0"/>
              <a:t>“</a:t>
            </a:r>
            <a:endParaRPr lang="en-GB" dirty="0"/>
          </a:p>
        </p:txBody>
      </p:sp>
      <p:sp>
        <p:nvSpPr>
          <p:cNvPr id="20" name="Text Placeholder 19">
            <a:extLst>
              <a:ext uri="{FF2B5EF4-FFF2-40B4-BE49-F238E27FC236}">
                <a16:creationId xmlns:a16="http://schemas.microsoft.com/office/drawing/2014/main" id="{54BE0E0A-A560-4455-A59B-C7C534771261}"/>
              </a:ext>
            </a:extLst>
          </p:cNvPr>
          <p:cNvSpPr>
            <a:spLocks noGrp="1"/>
          </p:cNvSpPr>
          <p:nvPr>
            <p:ph type="body" sz="quarter" idx="14"/>
          </p:nvPr>
        </p:nvSpPr>
        <p:spPr/>
        <p:txBody>
          <a:bodyPr/>
          <a:lstStyle/>
          <a:p>
            <a:r>
              <a:rPr lang="en-US" dirty="0"/>
              <a:t>Quote - Lorem ipsum dolor sit amet, consectetuer adipiscing elit. Maecenas porttitor congue massa. Fusce posuere, magna sed pulvinar ultricies, purus lectus malesuada libero, sit amet commodo magna eros quis urna.</a:t>
            </a:r>
          </a:p>
        </p:txBody>
      </p:sp>
      <p:sp>
        <p:nvSpPr>
          <p:cNvPr id="6" name="Title 5" hidden="1">
            <a:extLst>
              <a:ext uri="{FF2B5EF4-FFF2-40B4-BE49-F238E27FC236}">
                <a16:creationId xmlns:a16="http://schemas.microsoft.com/office/drawing/2014/main" id="{0FA90190-EBCB-443F-BFD6-79BA1A836363}"/>
              </a:ext>
            </a:extLst>
          </p:cNvPr>
          <p:cNvSpPr>
            <a:spLocks noGrp="1"/>
          </p:cNvSpPr>
          <p:nvPr>
            <p:ph type="title"/>
          </p:nvPr>
        </p:nvSpPr>
        <p:spPr/>
        <p:txBody>
          <a:bodyPr/>
          <a:lstStyle/>
          <a:p>
            <a:r>
              <a:rPr lang="en-US" dirty="0"/>
              <a:t>Quote and Image Slide</a:t>
            </a:r>
          </a:p>
        </p:txBody>
      </p:sp>
      <p:pic>
        <p:nvPicPr>
          <p:cNvPr id="4" name="Picture Placeholder 3">
            <a:extLst>
              <a:ext uri="{FF2B5EF4-FFF2-40B4-BE49-F238E27FC236}">
                <a16:creationId xmlns:a16="http://schemas.microsoft.com/office/drawing/2014/main" id="{2FDBAD2F-38DC-4B1D-9A12-CAAD7AF8166A}"/>
              </a:ext>
            </a:extLst>
          </p:cNvPr>
          <p:cNvPicPr>
            <a:picLocks noGrp="1" noChangeAspect="1"/>
          </p:cNvPicPr>
          <p:nvPr>
            <p:ph type="pic" sz="quarter" idx="13"/>
          </p:nvPr>
        </p:nvPicPr>
        <p:blipFill>
          <a:blip r:embed="rId2">
            <a:extLst>
              <a:ext uri="{28A0092B-C50C-407E-A947-70E740481C1C}">
                <a14:useLocalDpi xmlns:a14="http://schemas.microsoft.com/office/drawing/2010/main"/>
              </a:ext>
            </a:extLst>
          </a:blip>
          <a:srcRect/>
          <a:stretch>
            <a:fillRect/>
          </a:stretch>
        </p:blipFill>
        <p:spPr/>
      </p:pic>
      <p:pic>
        <p:nvPicPr>
          <p:cNvPr id="21" name="Picture 20" descr="A person standing on a stage in front of a crowd&#10;&#10;Description automatically generated with low confidence">
            <a:extLst>
              <a:ext uri="{FF2B5EF4-FFF2-40B4-BE49-F238E27FC236}">
                <a16:creationId xmlns:a16="http://schemas.microsoft.com/office/drawing/2014/main" id="{00247D88-D9DA-4D2B-ABF0-866796CEB5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0" y="-1965236"/>
            <a:ext cx="12241360" cy="8130540"/>
          </a:xfrm>
          <a:prstGeom prst="rect">
            <a:avLst/>
          </a:prstGeom>
        </p:spPr>
      </p:pic>
      <p:sp>
        <p:nvSpPr>
          <p:cNvPr id="12" name="Picture Placeholder 13">
            <a:extLst>
              <a:ext uri="{FF2B5EF4-FFF2-40B4-BE49-F238E27FC236}">
                <a16:creationId xmlns:a16="http://schemas.microsoft.com/office/drawing/2014/main" id="{ECB4B7EE-545B-4DFF-B4CB-6861E2D9244C}"/>
              </a:ext>
            </a:extLst>
          </p:cNvPr>
          <p:cNvSpPr txBox="1">
            <a:spLocks/>
          </p:cNvSpPr>
          <p:nvPr/>
        </p:nvSpPr>
        <p:spPr>
          <a:xfrm flipH="1" flipV="1">
            <a:off x="-24680" y="106209"/>
            <a:ext cx="12241360" cy="2962751"/>
          </a:xfrm>
          <a:custGeom>
            <a:avLst/>
            <a:gdLst>
              <a:gd name="connsiteX0" fmla="*/ 12486732 w 13339868"/>
              <a:gd name="connsiteY0" fmla="*/ 1914 h 2962751"/>
              <a:gd name="connsiteX1" fmla="*/ 6703529 w 13339868"/>
              <a:gd name="connsiteY1" fmla="*/ 827870 h 2962751"/>
              <a:gd name="connsiteX2" fmla="*/ 704617 w 13339868"/>
              <a:gd name="connsiteY2" fmla="*/ 1735152 h 2962751"/>
              <a:gd name="connsiteX3" fmla="*/ 0 w 13339868"/>
              <a:gd name="connsiteY3" fmla="*/ 1775657 h 2962751"/>
              <a:gd name="connsiteX4" fmla="*/ 0 w 13339868"/>
              <a:gd name="connsiteY4" fmla="*/ 2962751 h 2962751"/>
              <a:gd name="connsiteX5" fmla="*/ 13339868 w 13339868"/>
              <a:gd name="connsiteY5" fmla="*/ 2962751 h 2962751"/>
              <a:gd name="connsiteX6" fmla="*/ 13339868 w 13339868"/>
              <a:gd name="connsiteY6" fmla="*/ 13763 h 2962751"/>
              <a:gd name="connsiteX7" fmla="*/ 12991874 w 13339868"/>
              <a:gd name="connsiteY7" fmla="*/ 2211 h 2962751"/>
              <a:gd name="connsiteX8" fmla="*/ 12486732 w 13339868"/>
              <a:gd name="connsiteY8" fmla="*/ 1914 h 296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9868" h="2962751">
                <a:moveTo>
                  <a:pt x="12486732" y="1914"/>
                </a:moveTo>
                <a:cubicBezTo>
                  <a:pt x="11089145" y="23578"/>
                  <a:pt x="9273241" y="233112"/>
                  <a:pt x="6703529" y="827870"/>
                </a:cubicBezTo>
                <a:cubicBezTo>
                  <a:pt x="4500510" y="1337758"/>
                  <a:pt x="2693772" y="1601336"/>
                  <a:pt x="704617" y="1735152"/>
                </a:cubicBezTo>
                <a:lnTo>
                  <a:pt x="0" y="1775657"/>
                </a:lnTo>
                <a:lnTo>
                  <a:pt x="0" y="2962751"/>
                </a:lnTo>
                <a:lnTo>
                  <a:pt x="13339868" y="2962751"/>
                </a:lnTo>
                <a:lnTo>
                  <a:pt x="13339868" y="13763"/>
                </a:lnTo>
                <a:lnTo>
                  <a:pt x="12991874" y="2211"/>
                </a:lnTo>
                <a:cubicBezTo>
                  <a:pt x="12829592" y="-567"/>
                  <a:pt x="12661430" y="-794"/>
                  <a:pt x="12486732" y="1914"/>
                </a:cubicBezTo>
                <a:close/>
              </a:path>
            </a:pathLst>
          </a:custGeom>
          <a:solidFill>
            <a:schemeClr val="tx1">
              <a:alpha val="62000"/>
            </a:schemeClr>
          </a:solidFill>
        </p:spPr>
        <p:txBody>
          <a:bodyPr vert="horz" wrap="square"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1800" b="0" kern="1200" dirty="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Insert Image</a:t>
            </a:r>
          </a:p>
        </p:txBody>
      </p:sp>
      <p:sp>
        <p:nvSpPr>
          <p:cNvPr id="10" name="Title 50">
            <a:extLst>
              <a:ext uri="{FF2B5EF4-FFF2-40B4-BE49-F238E27FC236}">
                <a16:creationId xmlns:a16="http://schemas.microsoft.com/office/drawing/2014/main" id="{9A814DAB-A4AE-485B-A8D0-F3412CC962B8}"/>
              </a:ext>
            </a:extLst>
          </p:cNvPr>
          <p:cNvSpPr txBox="1">
            <a:spLocks/>
          </p:cNvSpPr>
          <p:nvPr/>
        </p:nvSpPr>
        <p:spPr>
          <a:xfrm>
            <a:off x="512064" y="421637"/>
            <a:ext cx="4907643" cy="5909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r>
              <a:rPr lang="en-AU" dirty="0">
                <a:solidFill>
                  <a:schemeClr val="bg1"/>
                </a:solidFill>
              </a:rPr>
              <a:t>THANK YOU</a:t>
            </a:r>
          </a:p>
        </p:txBody>
      </p:sp>
      <p:grpSp>
        <p:nvGrpSpPr>
          <p:cNvPr id="32" name="Group 31">
            <a:extLst>
              <a:ext uri="{FF2B5EF4-FFF2-40B4-BE49-F238E27FC236}">
                <a16:creationId xmlns:a16="http://schemas.microsoft.com/office/drawing/2014/main" id="{C2DAD268-115D-4B2A-889F-FF65E37CD5C1}"/>
              </a:ext>
            </a:extLst>
          </p:cNvPr>
          <p:cNvGrpSpPr/>
          <p:nvPr/>
        </p:nvGrpSpPr>
        <p:grpSpPr>
          <a:xfrm>
            <a:off x="581682" y="900454"/>
            <a:ext cx="9307499" cy="431887"/>
            <a:chOff x="1818293" y="1362013"/>
            <a:chExt cx="9307499" cy="431887"/>
          </a:xfrm>
        </p:grpSpPr>
        <p:grpSp>
          <p:nvGrpSpPr>
            <p:cNvPr id="14" name="Group 13">
              <a:extLst>
                <a:ext uri="{FF2B5EF4-FFF2-40B4-BE49-F238E27FC236}">
                  <a16:creationId xmlns:a16="http://schemas.microsoft.com/office/drawing/2014/main" id="{EF3E492A-AC20-4508-B376-27B7CDA02771}"/>
                </a:ext>
              </a:extLst>
            </p:cNvPr>
            <p:cNvGrpSpPr/>
            <p:nvPr/>
          </p:nvGrpSpPr>
          <p:grpSpPr>
            <a:xfrm>
              <a:off x="1818293" y="1405834"/>
              <a:ext cx="2424339" cy="344245"/>
              <a:chOff x="4808485" y="6268894"/>
              <a:chExt cx="2424339" cy="344245"/>
            </a:xfrm>
          </p:grpSpPr>
          <p:pic>
            <p:nvPicPr>
              <p:cNvPr id="15" name="Graphic 14" descr="Envelope">
                <a:extLst>
                  <a:ext uri="{FF2B5EF4-FFF2-40B4-BE49-F238E27FC236}">
                    <a16:creationId xmlns:a16="http://schemas.microsoft.com/office/drawing/2014/main" id="{55E00835-C8D1-474C-A728-2E87AB6402B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08485" y="6268894"/>
                <a:ext cx="344245" cy="344245"/>
              </a:xfrm>
              <a:prstGeom prst="rect">
                <a:avLst/>
              </a:prstGeom>
            </p:spPr>
          </p:pic>
          <p:sp>
            <p:nvSpPr>
              <p:cNvPr id="16" name="TextBox 15">
                <a:extLst>
                  <a:ext uri="{FF2B5EF4-FFF2-40B4-BE49-F238E27FC236}">
                    <a16:creationId xmlns:a16="http://schemas.microsoft.com/office/drawing/2014/main" id="{AF71B765-6D97-4827-B67E-308DCF45A1AA}"/>
                  </a:ext>
                </a:extLst>
              </p:cNvPr>
              <p:cNvSpPr txBox="1"/>
              <p:nvPr userDrawn="1"/>
            </p:nvSpPr>
            <p:spPr>
              <a:xfrm>
                <a:off x="5066846" y="6297759"/>
                <a:ext cx="2165978" cy="246221"/>
              </a:xfrm>
              <a:prstGeom prst="rect">
                <a:avLst/>
              </a:prstGeom>
              <a:noFill/>
            </p:spPr>
            <p:txBody>
              <a:bodyPr wrap="none" rtlCol="0">
                <a:spAutoFit/>
              </a:bodyPr>
              <a:lstStyle/>
              <a:p>
                <a:r>
                  <a:rPr lang="en-AU" sz="1000" dirty="0">
                    <a:solidFill>
                      <a:schemeClr val="bg1"/>
                    </a:solidFill>
                  </a:rPr>
                  <a:t>carolyn@mytravelresearch.com</a:t>
                </a:r>
              </a:p>
            </p:txBody>
          </p:sp>
        </p:grpSp>
        <p:grpSp>
          <p:nvGrpSpPr>
            <p:cNvPr id="17" name="Group 16">
              <a:extLst>
                <a:ext uri="{FF2B5EF4-FFF2-40B4-BE49-F238E27FC236}">
                  <a16:creationId xmlns:a16="http://schemas.microsoft.com/office/drawing/2014/main" id="{F28079CD-42F4-4FEB-9101-5028C2DC811A}"/>
                </a:ext>
              </a:extLst>
            </p:cNvPr>
            <p:cNvGrpSpPr/>
            <p:nvPr/>
          </p:nvGrpSpPr>
          <p:grpSpPr>
            <a:xfrm>
              <a:off x="7241217" y="1362013"/>
              <a:ext cx="1503121" cy="431887"/>
              <a:chOff x="7434223" y="6197447"/>
              <a:chExt cx="1503121" cy="431887"/>
            </a:xfrm>
          </p:grpSpPr>
          <p:pic>
            <p:nvPicPr>
              <p:cNvPr id="18" name="Picture 17">
                <a:extLst>
                  <a:ext uri="{FF2B5EF4-FFF2-40B4-BE49-F238E27FC236}">
                    <a16:creationId xmlns:a16="http://schemas.microsoft.com/office/drawing/2014/main" id="{3077946E-03E8-4ADC-962B-9F6674961F7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434223" y="6197447"/>
                <a:ext cx="431887" cy="431887"/>
              </a:xfrm>
              <a:prstGeom prst="rect">
                <a:avLst/>
              </a:prstGeom>
            </p:spPr>
          </p:pic>
          <p:sp>
            <p:nvSpPr>
              <p:cNvPr id="19" name="TextBox 18">
                <a:extLst>
                  <a:ext uri="{FF2B5EF4-FFF2-40B4-BE49-F238E27FC236}">
                    <a16:creationId xmlns:a16="http://schemas.microsoft.com/office/drawing/2014/main" id="{1FBF48AC-751F-43DC-AB9A-5419B8B9BB90}"/>
                  </a:ext>
                </a:extLst>
              </p:cNvPr>
              <p:cNvSpPr txBox="1"/>
              <p:nvPr userDrawn="1"/>
            </p:nvSpPr>
            <p:spPr>
              <a:xfrm>
                <a:off x="7737977" y="6290280"/>
                <a:ext cx="1199367" cy="246221"/>
              </a:xfrm>
              <a:prstGeom prst="rect">
                <a:avLst/>
              </a:prstGeom>
              <a:noFill/>
            </p:spPr>
            <p:txBody>
              <a:bodyPr wrap="none" rtlCol="0">
                <a:spAutoFit/>
              </a:bodyPr>
              <a:lstStyle/>
              <a:p>
                <a:r>
                  <a:rPr lang="en-AU" sz="1000" dirty="0">
                    <a:solidFill>
                      <a:schemeClr val="bg1"/>
                    </a:solidFill>
                  </a:rPr>
                  <a:t>TravelResearch0</a:t>
                </a:r>
              </a:p>
            </p:txBody>
          </p:sp>
        </p:grpSp>
        <p:grpSp>
          <p:nvGrpSpPr>
            <p:cNvPr id="22" name="Group 21">
              <a:extLst>
                <a:ext uri="{FF2B5EF4-FFF2-40B4-BE49-F238E27FC236}">
                  <a16:creationId xmlns:a16="http://schemas.microsoft.com/office/drawing/2014/main" id="{10C2A631-B349-4BEB-A2A3-78555CC571BF}"/>
                </a:ext>
              </a:extLst>
            </p:cNvPr>
            <p:cNvGrpSpPr/>
            <p:nvPr/>
          </p:nvGrpSpPr>
          <p:grpSpPr>
            <a:xfrm>
              <a:off x="9257344" y="1438181"/>
              <a:ext cx="1868448" cy="279551"/>
              <a:chOff x="9257344" y="6272061"/>
              <a:chExt cx="1868448" cy="279551"/>
            </a:xfrm>
          </p:grpSpPr>
          <p:pic>
            <p:nvPicPr>
              <p:cNvPr id="23" name="Picture 22">
                <a:extLst>
                  <a:ext uri="{FF2B5EF4-FFF2-40B4-BE49-F238E27FC236}">
                    <a16:creationId xmlns:a16="http://schemas.microsoft.com/office/drawing/2014/main" id="{C8F72B03-718C-4BCA-947B-D4E81237CA1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257344" y="6272061"/>
                <a:ext cx="279551" cy="279551"/>
              </a:xfrm>
              <a:prstGeom prst="rect">
                <a:avLst/>
              </a:prstGeom>
            </p:spPr>
          </p:pic>
          <p:sp>
            <p:nvSpPr>
              <p:cNvPr id="24" name="Rectangle 23">
                <a:extLst>
                  <a:ext uri="{FF2B5EF4-FFF2-40B4-BE49-F238E27FC236}">
                    <a16:creationId xmlns:a16="http://schemas.microsoft.com/office/drawing/2014/main" id="{717F443F-FC5C-4490-A78B-C443FEACAE60}"/>
                  </a:ext>
                </a:extLst>
              </p:cNvPr>
              <p:cNvSpPr/>
              <p:nvPr userDrawn="1"/>
            </p:nvSpPr>
            <p:spPr>
              <a:xfrm>
                <a:off x="9536895" y="6288726"/>
                <a:ext cx="1588897" cy="246221"/>
              </a:xfrm>
              <a:prstGeom prst="rect">
                <a:avLst/>
              </a:prstGeom>
            </p:spPr>
            <p:txBody>
              <a:bodyPr wrap="none">
                <a:spAutoFit/>
              </a:bodyPr>
              <a:lstStyle/>
              <a:p>
                <a:r>
                  <a:rPr lang="en-AU" sz="1000" dirty="0">
                    <a:solidFill>
                      <a:schemeClr val="bg1"/>
                    </a:solidFill>
                  </a:rPr>
                  <a:t>mytravelresearch.com</a:t>
                </a:r>
              </a:p>
            </p:txBody>
          </p:sp>
        </p:grpSp>
        <p:grpSp>
          <p:nvGrpSpPr>
            <p:cNvPr id="25" name="Group 24">
              <a:extLst>
                <a:ext uri="{FF2B5EF4-FFF2-40B4-BE49-F238E27FC236}">
                  <a16:creationId xmlns:a16="http://schemas.microsoft.com/office/drawing/2014/main" id="{9A3A6C03-823A-4859-A38E-97AEBEE715A1}"/>
                </a:ext>
              </a:extLst>
            </p:cNvPr>
            <p:cNvGrpSpPr/>
            <p:nvPr/>
          </p:nvGrpSpPr>
          <p:grpSpPr>
            <a:xfrm>
              <a:off x="4755638" y="1433853"/>
              <a:ext cx="1972573" cy="288206"/>
              <a:chOff x="4304733" y="6224947"/>
              <a:chExt cx="1972573" cy="288206"/>
            </a:xfrm>
          </p:grpSpPr>
          <p:sp>
            <p:nvSpPr>
              <p:cNvPr id="27" name="Rectangle 26">
                <a:extLst>
                  <a:ext uri="{FF2B5EF4-FFF2-40B4-BE49-F238E27FC236}">
                    <a16:creationId xmlns:a16="http://schemas.microsoft.com/office/drawing/2014/main" id="{5A2CA972-9B3A-4A78-BFFA-286A87A8B457}"/>
                  </a:ext>
                </a:extLst>
              </p:cNvPr>
              <p:cNvSpPr/>
              <p:nvPr userDrawn="1"/>
            </p:nvSpPr>
            <p:spPr>
              <a:xfrm>
                <a:off x="4603450" y="6234674"/>
                <a:ext cx="1673856" cy="246221"/>
              </a:xfrm>
              <a:prstGeom prst="rect">
                <a:avLst/>
              </a:prstGeom>
            </p:spPr>
            <p:txBody>
              <a:bodyPr wrap="none">
                <a:spAutoFit/>
              </a:bodyPr>
              <a:lstStyle/>
              <a:p>
                <a:r>
                  <a:rPr lang="en-AU" sz="1000" dirty="0">
                    <a:solidFill>
                      <a:schemeClr val="bg1"/>
                    </a:solidFill>
                  </a:rPr>
                  <a:t>carolyn-childs-74653ba/</a:t>
                </a:r>
              </a:p>
            </p:txBody>
          </p:sp>
          <p:pic>
            <p:nvPicPr>
              <p:cNvPr id="28" name="Picture 27">
                <a:extLst>
                  <a:ext uri="{FF2B5EF4-FFF2-40B4-BE49-F238E27FC236}">
                    <a16:creationId xmlns:a16="http://schemas.microsoft.com/office/drawing/2014/main" id="{45213B90-A431-4F76-806A-A3C100E5B119}"/>
                  </a:ext>
                </a:extLst>
              </p:cNvPr>
              <p:cNvPicPr>
                <a:picLocks noChangeAspect="1"/>
              </p:cNvPicPr>
              <p:nvPr userDrawn="1"/>
            </p:nvPicPr>
            <p:blipFill>
              <a:blip r:embed="rId8"/>
              <a:stretch>
                <a:fillRect/>
              </a:stretch>
            </p:blipFill>
            <p:spPr>
              <a:xfrm>
                <a:off x="4304733" y="6224947"/>
                <a:ext cx="344245" cy="288206"/>
              </a:xfrm>
              <a:prstGeom prst="rect">
                <a:avLst/>
              </a:prstGeom>
            </p:spPr>
          </p:pic>
        </p:grpSp>
      </p:grpSp>
      <p:pic>
        <p:nvPicPr>
          <p:cNvPr id="31" name="Picture 30">
            <a:extLst>
              <a:ext uri="{FF2B5EF4-FFF2-40B4-BE49-F238E27FC236}">
                <a16:creationId xmlns:a16="http://schemas.microsoft.com/office/drawing/2014/main" id="{EEB7D1B5-74B6-475B-BCF0-0592761B694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527561" y="337231"/>
            <a:ext cx="2543789" cy="356130"/>
          </a:xfrm>
          <a:prstGeom prst="rect">
            <a:avLst/>
          </a:prstGeom>
        </p:spPr>
      </p:pic>
      <p:sp>
        <p:nvSpPr>
          <p:cNvPr id="29" name="Rectangle 28">
            <a:extLst>
              <a:ext uri="{FF2B5EF4-FFF2-40B4-BE49-F238E27FC236}">
                <a16:creationId xmlns:a16="http://schemas.microsoft.com/office/drawing/2014/main" id="{6DDC5B09-A6E3-4E4B-8D89-CE3DB84621F6}"/>
              </a:ext>
            </a:extLst>
          </p:cNvPr>
          <p:cNvSpPr/>
          <p:nvPr/>
        </p:nvSpPr>
        <p:spPr>
          <a:xfrm>
            <a:off x="233309" y="1407850"/>
            <a:ext cx="3899689" cy="90042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tx1"/>
                </a:solidFill>
              </a:rPr>
              <a:t>Email me your Myers-Briggs type and I will email you the persona</a:t>
            </a:r>
          </a:p>
        </p:txBody>
      </p:sp>
      <p:sp>
        <p:nvSpPr>
          <p:cNvPr id="33" name="Rectangle 32">
            <a:extLst>
              <a:ext uri="{FF2B5EF4-FFF2-40B4-BE49-F238E27FC236}">
                <a16:creationId xmlns:a16="http://schemas.microsoft.com/office/drawing/2014/main" id="{886D95E2-538D-411B-91B0-98E6C2E6CF56}"/>
              </a:ext>
            </a:extLst>
          </p:cNvPr>
          <p:cNvSpPr/>
          <p:nvPr/>
        </p:nvSpPr>
        <p:spPr>
          <a:xfrm flipV="1">
            <a:off x="-3829" y="6172200"/>
            <a:ext cx="12192000" cy="685800"/>
          </a:xfrm>
          <a:prstGeom prst="rect">
            <a:avLst/>
          </a:prstGeom>
          <a:solidFill>
            <a:srgbClr val="F2B6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4" name="Picture 33" descr="MyTravelResearch_Logo_White_Transparent.png">
            <a:extLst>
              <a:ext uri="{FF2B5EF4-FFF2-40B4-BE49-F238E27FC236}">
                <a16:creationId xmlns:a16="http://schemas.microsoft.com/office/drawing/2014/main" id="{EC209D68-AB45-42BC-85FC-CCEB311ADDE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49008" y="6392975"/>
            <a:ext cx="1686786" cy="357366"/>
          </a:xfrm>
          <a:prstGeom prst="rect">
            <a:avLst/>
          </a:prstGeom>
        </p:spPr>
      </p:pic>
    </p:spTree>
    <p:extLst>
      <p:ext uri="{BB962C8B-B14F-4D97-AF65-F5344CB8AC3E}">
        <p14:creationId xmlns:p14="http://schemas.microsoft.com/office/powerpoint/2010/main" val="378875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0"/>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a:buSzPct val="100000"/>
            </a:pPr>
            <a:br>
              <a:rPr lang="en-AU" sz="4000" dirty="0"/>
            </a:br>
            <a:r>
              <a:rPr lang="en-AU" sz="4000" dirty="0"/>
              <a:t>Examples of customer vs. consumer</a:t>
            </a:r>
            <a:br>
              <a:rPr lang="en-AU" dirty="0">
                <a:solidFill>
                  <a:srgbClr val="FF0000"/>
                </a:solidFill>
              </a:rPr>
            </a:br>
            <a:endParaRPr dirty="0">
              <a:solidFill>
                <a:srgbClr val="FF0000"/>
              </a:solidFill>
            </a:endParaRPr>
          </a:p>
        </p:txBody>
      </p:sp>
      <p:grpSp>
        <p:nvGrpSpPr>
          <p:cNvPr id="172" name="Google Shape;172;p10"/>
          <p:cNvGrpSpPr/>
          <p:nvPr/>
        </p:nvGrpSpPr>
        <p:grpSpPr>
          <a:xfrm>
            <a:off x="609600" y="1772816"/>
            <a:ext cx="10972800" cy="3916396"/>
            <a:chOff x="50085" y="304783"/>
            <a:chExt cx="8129429" cy="3916396"/>
          </a:xfrm>
        </p:grpSpPr>
        <p:sp>
          <p:nvSpPr>
            <p:cNvPr id="173" name="Google Shape;173;p10"/>
            <p:cNvSpPr/>
            <p:nvPr/>
          </p:nvSpPr>
          <p:spPr>
            <a:xfrm rot="-5400000">
              <a:off x="-1568772" y="2309786"/>
              <a:ext cx="3530251" cy="292534"/>
            </a:xfrm>
            <a:prstGeom prst="rect">
              <a:avLst/>
            </a:prstGeom>
            <a:noFill/>
            <a:ln>
              <a:noFill/>
            </a:ln>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latin typeface="Arial"/>
                <a:ea typeface="Arial"/>
                <a:cs typeface="Arial"/>
                <a:sym typeface="Arial"/>
              </a:endParaRPr>
            </a:p>
          </p:txBody>
        </p:sp>
        <p:sp>
          <p:nvSpPr>
            <p:cNvPr id="174" name="Google Shape;174;p10"/>
            <p:cNvSpPr txBox="1"/>
            <p:nvPr/>
          </p:nvSpPr>
          <p:spPr>
            <a:xfrm rot="-5400000">
              <a:off x="-1568772" y="2309786"/>
              <a:ext cx="3530251" cy="292534"/>
            </a:xfrm>
            <a:prstGeom prst="rect">
              <a:avLst/>
            </a:prstGeom>
            <a:noFill/>
            <a:ln>
              <a:noFill/>
            </a:ln>
          </p:spPr>
          <p:txBody>
            <a:bodyPr spcFirstLastPara="1" wrap="square" lIns="0" tIns="0" rIns="257975" bIns="0" anchor="t" anchorCtr="0">
              <a:noAutofit/>
            </a:bodyPr>
            <a:lstStyle/>
            <a:p>
              <a:pPr algn="r">
                <a:lnSpc>
                  <a:spcPct val="90000"/>
                </a:lnSpc>
                <a:spcBef>
                  <a:spcPts val="0"/>
                </a:spcBef>
                <a:spcAft>
                  <a:spcPts val="0"/>
                </a:spcAft>
                <a:buClr>
                  <a:schemeClr val="lt1"/>
                </a:buClr>
                <a:buSzPts val="2000"/>
              </a:pPr>
              <a:r>
                <a:rPr lang="en-AU" sz="2000">
                  <a:latin typeface="Calibri"/>
                  <a:ea typeface="Calibri"/>
                  <a:cs typeface="Calibri"/>
                  <a:sym typeface="Calibri"/>
                </a:rPr>
                <a:t>Business trip</a:t>
              </a:r>
              <a:endParaRPr sz="1400">
                <a:latin typeface="Arial"/>
                <a:ea typeface="Arial"/>
                <a:cs typeface="Arial"/>
                <a:sym typeface="Arial"/>
              </a:endParaRPr>
            </a:p>
          </p:txBody>
        </p:sp>
        <p:sp>
          <p:nvSpPr>
            <p:cNvPr id="175" name="Google Shape;175;p10"/>
            <p:cNvSpPr/>
            <p:nvPr/>
          </p:nvSpPr>
          <p:spPr>
            <a:xfrm>
              <a:off x="342619" y="690928"/>
              <a:ext cx="1457131" cy="3530251"/>
            </a:xfrm>
            <a:prstGeom prst="rect">
              <a:avLst/>
            </a:prstGeom>
            <a:gradFill>
              <a:gsLst>
                <a:gs pos="0">
                  <a:srgbClr val="D03F3B"/>
                </a:gs>
                <a:gs pos="100000">
                  <a:srgbClr val="FF9995"/>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latin typeface="Arial"/>
                <a:ea typeface="Arial"/>
                <a:cs typeface="Arial"/>
                <a:sym typeface="Arial"/>
              </a:endParaRPr>
            </a:p>
          </p:txBody>
        </p:sp>
        <p:sp>
          <p:nvSpPr>
            <p:cNvPr id="176" name="Google Shape;176;p10"/>
            <p:cNvSpPr txBox="1"/>
            <p:nvPr/>
          </p:nvSpPr>
          <p:spPr>
            <a:xfrm>
              <a:off x="342619" y="690928"/>
              <a:ext cx="1457131" cy="353025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1" wrap="square" lIns="99550" tIns="257975" rIns="99550" bIns="99550" anchor="t" anchorCtr="0">
              <a:noAutofit/>
            </a:bodyPr>
            <a:lstStyle/>
            <a:p>
              <a:pPr marL="114300" lvl="1" indent="-114300">
                <a:lnSpc>
                  <a:spcPct val="90000"/>
                </a:lnSpc>
                <a:spcBef>
                  <a:spcPts val="0"/>
                </a:spcBef>
                <a:spcAft>
                  <a:spcPts val="0"/>
                </a:spcAft>
                <a:buClr>
                  <a:schemeClr val="lt1"/>
                </a:buClr>
                <a:buSzPts val="1400"/>
                <a:buFont typeface="Calibri"/>
                <a:buChar char="•"/>
              </a:pPr>
              <a:r>
                <a:rPr lang="en-AU" sz="1400" dirty="0">
                  <a:solidFill>
                    <a:schemeClr val="tx1"/>
                  </a:solidFill>
                  <a:latin typeface="Calibri"/>
                  <a:ea typeface="Calibri"/>
                  <a:cs typeface="Calibri"/>
                  <a:sym typeface="Calibri"/>
                </a:rPr>
                <a:t>If you own your own business you may be the customer as well as the consumer</a:t>
              </a:r>
              <a:endParaRPr sz="1400" dirty="0">
                <a:solidFill>
                  <a:schemeClr val="tx1"/>
                </a:solidFill>
                <a:latin typeface="Arial"/>
                <a:ea typeface="Arial"/>
                <a:cs typeface="Arial"/>
                <a:sym typeface="Arial"/>
              </a:endParaRPr>
            </a:p>
            <a:p>
              <a:pPr marL="114300" lvl="1" indent="-114300">
                <a:lnSpc>
                  <a:spcPct val="90000"/>
                </a:lnSpc>
                <a:spcBef>
                  <a:spcPts val="210"/>
                </a:spcBef>
                <a:spcAft>
                  <a:spcPts val="0"/>
                </a:spcAft>
                <a:buClr>
                  <a:schemeClr val="lt1"/>
                </a:buClr>
                <a:buSzPts val="1400"/>
                <a:buFont typeface="Calibri"/>
                <a:buChar char="•"/>
              </a:pPr>
              <a:r>
                <a:rPr lang="en-AU" sz="1400" dirty="0">
                  <a:solidFill>
                    <a:schemeClr val="tx1"/>
                  </a:solidFill>
                  <a:latin typeface="Calibri"/>
                  <a:ea typeface="Calibri"/>
                  <a:cs typeface="Calibri"/>
                  <a:sym typeface="Calibri"/>
                </a:rPr>
                <a:t>But for a larger company the customer may be a corporate travel department of the finance team</a:t>
              </a:r>
              <a:endParaRPr sz="1400" dirty="0">
                <a:solidFill>
                  <a:schemeClr val="tx1"/>
                </a:solidFill>
                <a:latin typeface="Arial"/>
                <a:ea typeface="Arial"/>
                <a:cs typeface="Arial"/>
                <a:sym typeface="Arial"/>
              </a:endParaRPr>
            </a:p>
          </p:txBody>
        </p:sp>
        <p:sp>
          <p:nvSpPr>
            <p:cNvPr id="177" name="Google Shape;177;p10"/>
            <p:cNvSpPr/>
            <p:nvPr/>
          </p:nvSpPr>
          <p:spPr>
            <a:xfrm>
              <a:off x="50085" y="304783"/>
              <a:ext cx="585068" cy="585068"/>
            </a:xfrm>
            <a:prstGeom prst="rect">
              <a:avLst/>
            </a:prstGeom>
            <a:blipFill rotWithShape="1">
              <a:blip r:embed="rId3">
                <a:alphaModFix/>
              </a:blip>
              <a:stretch>
                <a:fillRect t="-24995" b="-24994"/>
              </a:stretch>
            </a:blip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latin typeface="Arial"/>
                <a:ea typeface="Arial"/>
                <a:cs typeface="Arial"/>
                <a:sym typeface="Arial"/>
              </a:endParaRPr>
            </a:p>
          </p:txBody>
        </p:sp>
        <p:sp>
          <p:nvSpPr>
            <p:cNvPr id="178" name="Google Shape;178;p10"/>
            <p:cNvSpPr/>
            <p:nvPr/>
          </p:nvSpPr>
          <p:spPr>
            <a:xfrm rot="-5400000">
              <a:off x="557814" y="2309786"/>
              <a:ext cx="3530251" cy="292534"/>
            </a:xfrm>
            <a:prstGeom prst="rect">
              <a:avLst/>
            </a:prstGeom>
            <a:noFill/>
            <a:ln>
              <a:noFill/>
            </a:ln>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latin typeface="Arial"/>
                <a:ea typeface="Arial"/>
                <a:cs typeface="Arial"/>
                <a:sym typeface="Arial"/>
              </a:endParaRPr>
            </a:p>
          </p:txBody>
        </p:sp>
        <p:sp>
          <p:nvSpPr>
            <p:cNvPr id="179" name="Google Shape;179;p10"/>
            <p:cNvSpPr txBox="1"/>
            <p:nvPr/>
          </p:nvSpPr>
          <p:spPr>
            <a:xfrm rot="-5400000">
              <a:off x="557814" y="2309786"/>
              <a:ext cx="3530251" cy="292534"/>
            </a:xfrm>
            <a:prstGeom prst="rect">
              <a:avLst/>
            </a:prstGeom>
            <a:noFill/>
            <a:ln>
              <a:noFill/>
            </a:ln>
          </p:spPr>
          <p:txBody>
            <a:bodyPr spcFirstLastPara="1" wrap="square" lIns="0" tIns="0" rIns="257975" bIns="0" anchor="t" anchorCtr="0">
              <a:noAutofit/>
            </a:bodyPr>
            <a:lstStyle/>
            <a:p>
              <a:pPr algn="r">
                <a:lnSpc>
                  <a:spcPct val="90000"/>
                </a:lnSpc>
                <a:spcBef>
                  <a:spcPts val="0"/>
                </a:spcBef>
                <a:spcAft>
                  <a:spcPts val="0"/>
                </a:spcAft>
                <a:buClr>
                  <a:schemeClr val="lt1"/>
                </a:buClr>
                <a:buSzPts val="2000"/>
              </a:pPr>
              <a:r>
                <a:rPr lang="en-AU" sz="2000">
                  <a:latin typeface="Calibri"/>
                  <a:ea typeface="Calibri"/>
                  <a:cs typeface="Calibri"/>
                  <a:sym typeface="Calibri"/>
                </a:rPr>
                <a:t>Airport</a:t>
              </a:r>
              <a:endParaRPr sz="2800">
                <a:latin typeface="Calibri"/>
                <a:ea typeface="Calibri"/>
                <a:cs typeface="Calibri"/>
                <a:sym typeface="Calibri"/>
              </a:endParaRPr>
            </a:p>
          </p:txBody>
        </p:sp>
        <p:sp>
          <p:nvSpPr>
            <p:cNvPr id="180" name="Google Shape;180;p10"/>
            <p:cNvSpPr/>
            <p:nvPr/>
          </p:nvSpPr>
          <p:spPr>
            <a:xfrm>
              <a:off x="2469207" y="690928"/>
              <a:ext cx="1457131" cy="3530251"/>
            </a:xfrm>
            <a:prstGeom prst="rect">
              <a:avLst/>
            </a:prstGeom>
            <a:gradFill>
              <a:gsLst>
                <a:gs pos="0">
                  <a:srgbClr val="D03F3B"/>
                </a:gs>
                <a:gs pos="100000">
                  <a:srgbClr val="FF9995"/>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latin typeface="Arial"/>
                <a:ea typeface="Arial"/>
                <a:cs typeface="Arial"/>
                <a:sym typeface="Arial"/>
              </a:endParaRPr>
            </a:p>
          </p:txBody>
        </p:sp>
        <p:sp>
          <p:nvSpPr>
            <p:cNvPr id="181" name="Google Shape;181;p10"/>
            <p:cNvSpPr txBox="1"/>
            <p:nvPr/>
          </p:nvSpPr>
          <p:spPr>
            <a:xfrm>
              <a:off x="2469207" y="690928"/>
              <a:ext cx="1457131" cy="353025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1" wrap="square" lIns="99550" tIns="257975" rIns="99550" bIns="99550" anchor="t" anchorCtr="0">
              <a:noAutofit/>
            </a:bodyPr>
            <a:lstStyle/>
            <a:p>
              <a:pPr marL="114300" lvl="1" indent="-114300">
                <a:lnSpc>
                  <a:spcPct val="90000"/>
                </a:lnSpc>
                <a:spcBef>
                  <a:spcPts val="0"/>
                </a:spcBef>
                <a:spcAft>
                  <a:spcPts val="0"/>
                </a:spcAft>
                <a:buClr>
                  <a:schemeClr val="lt1"/>
                </a:buClr>
                <a:buSzPts val="1400"/>
                <a:buFont typeface="Calibri"/>
                <a:buChar char="•"/>
              </a:pPr>
              <a:r>
                <a:rPr lang="en-AU" sz="1400" dirty="0">
                  <a:solidFill>
                    <a:schemeClr val="tx1"/>
                  </a:solidFill>
                  <a:latin typeface="Calibri"/>
                  <a:ea typeface="Calibri"/>
                  <a:cs typeface="Calibri"/>
                  <a:sym typeface="Calibri"/>
                </a:rPr>
                <a:t>Although travellers pay for airport charges in their ticket these are paid to the airport by the airline in most cases</a:t>
              </a:r>
              <a:endParaRPr sz="1400" dirty="0">
                <a:solidFill>
                  <a:schemeClr val="tx1"/>
                </a:solidFill>
                <a:latin typeface="Arial"/>
                <a:ea typeface="Arial"/>
                <a:cs typeface="Arial"/>
                <a:sym typeface="Arial"/>
              </a:endParaRPr>
            </a:p>
            <a:p>
              <a:pPr marL="114300" lvl="1" indent="-114300">
                <a:lnSpc>
                  <a:spcPct val="90000"/>
                </a:lnSpc>
                <a:spcBef>
                  <a:spcPts val="210"/>
                </a:spcBef>
                <a:spcAft>
                  <a:spcPts val="0"/>
                </a:spcAft>
                <a:buClr>
                  <a:schemeClr val="lt1"/>
                </a:buClr>
                <a:buSzPts val="1400"/>
                <a:buFont typeface="Calibri"/>
                <a:buChar char="•"/>
              </a:pPr>
              <a:r>
                <a:rPr lang="en-AU" sz="1400" dirty="0">
                  <a:solidFill>
                    <a:schemeClr val="tx1"/>
                  </a:solidFill>
                  <a:latin typeface="Calibri"/>
                  <a:ea typeface="Calibri"/>
                  <a:cs typeface="Calibri"/>
                  <a:sym typeface="Calibri"/>
                </a:rPr>
                <a:t>Retail and handling are also paid by someone other than the passenger</a:t>
              </a:r>
              <a:endParaRPr sz="1400" dirty="0">
                <a:solidFill>
                  <a:schemeClr val="tx1"/>
                </a:solidFill>
                <a:latin typeface="Arial"/>
                <a:ea typeface="Arial"/>
                <a:cs typeface="Arial"/>
                <a:sym typeface="Arial"/>
              </a:endParaRPr>
            </a:p>
          </p:txBody>
        </p:sp>
        <p:sp>
          <p:nvSpPr>
            <p:cNvPr id="182" name="Google Shape;182;p10"/>
            <p:cNvSpPr/>
            <p:nvPr/>
          </p:nvSpPr>
          <p:spPr>
            <a:xfrm>
              <a:off x="2176673" y="304783"/>
              <a:ext cx="585068" cy="585068"/>
            </a:xfrm>
            <a:prstGeom prst="rect">
              <a:avLst/>
            </a:prstGeom>
            <a:blipFill rotWithShape="1">
              <a:blip r:embed="rId4">
                <a:alphaModFix/>
              </a:blip>
              <a:stretch>
                <a:fillRect t="-24995" b="-24994"/>
              </a:stretch>
            </a:blip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latin typeface="Arial"/>
                <a:ea typeface="Arial"/>
                <a:cs typeface="Arial"/>
                <a:sym typeface="Arial"/>
              </a:endParaRPr>
            </a:p>
          </p:txBody>
        </p:sp>
        <p:sp>
          <p:nvSpPr>
            <p:cNvPr id="183" name="Google Shape;183;p10"/>
            <p:cNvSpPr/>
            <p:nvPr/>
          </p:nvSpPr>
          <p:spPr>
            <a:xfrm rot="-5400000">
              <a:off x="2684402" y="2309786"/>
              <a:ext cx="3530251" cy="292534"/>
            </a:xfrm>
            <a:prstGeom prst="rect">
              <a:avLst/>
            </a:prstGeom>
            <a:noFill/>
            <a:ln>
              <a:noFill/>
            </a:ln>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latin typeface="Arial"/>
                <a:ea typeface="Arial"/>
                <a:cs typeface="Arial"/>
                <a:sym typeface="Arial"/>
              </a:endParaRPr>
            </a:p>
          </p:txBody>
        </p:sp>
        <p:sp>
          <p:nvSpPr>
            <p:cNvPr id="184" name="Google Shape;184;p10"/>
            <p:cNvSpPr txBox="1"/>
            <p:nvPr/>
          </p:nvSpPr>
          <p:spPr>
            <a:xfrm rot="-5400000">
              <a:off x="2684402" y="2309786"/>
              <a:ext cx="3530251" cy="292534"/>
            </a:xfrm>
            <a:prstGeom prst="rect">
              <a:avLst/>
            </a:prstGeom>
            <a:noFill/>
            <a:ln>
              <a:noFill/>
            </a:ln>
          </p:spPr>
          <p:txBody>
            <a:bodyPr spcFirstLastPara="1" wrap="square" lIns="0" tIns="0" rIns="257975" bIns="0" anchor="t" anchorCtr="0">
              <a:noAutofit/>
            </a:bodyPr>
            <a:lstStyle/>
            <a:p>
              <a:pPr algn="r">
                <a:lnSpc>
                  <a:spcPct val="90000"/>
                </a:lnSpc>
                <a:spcBef>
                  <a:spcPts val="0"/>
                </a:spcBef>
                <a:spcAft>
                  <a:spcPts val="0"/>
                </a:spcAft>
                <a:buClr>
                  <a:schemeClr val="lt1"/>
                </a:buClr>
                <a:buSzPts val="2000"/>
              </a:pPr>
              <a:r>
                <a:rPr lang="en-AU" sz="2000" dirty="0">
                  <a:latin typeface="Calibri"/>
                  <a:ea typeface="Calibri"/>
                  <a:cs typeface="Calibri"/>
                  <a:sym typeface="Calibri"/>
                </a:rPr>
                <a:t>An inclusive tour</a:t>
              </a:r>
              <a:endParaRPr sz="1400" dirty="0">
                <a:latin typeface="Arial"/>
                <a:ea typeface="Arial"/>
                <a:cs typeface="Arial"/>
                <a:sym typeface="Arial"/>
              </a:endParaRPr>
            </a:p>
          </p:txBody>
        </p:sp>
        <p:sp>
          <p:nvSpPr>
            <p:cNvPr id="185" name="Google Shape;185;p10"/>
            <p:cNvSpPr/>
            <p:nvPr/>
          </p:nvSpPr>
          <p:spPr>
            <a:xfrm>
              <a:off x="4595795" y="690928"/>
              <a:ext cx="1457131" cy="3530251"/>
            </a:xfrm>
            <a:prstGeom prst="rect">
              <a:avLst/>
            </a:prstGeom>
            <a:gradFill>
              <a:gsLst>
                <a:gs pos="0">
                  <a:srgbClr val="D03F3B"/>
                </a:gs>
                <a:gs pos="100000">
                  <a:srgbClr val="FF9995"/>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latin typeface="Arial"/>
                <a:ea typeface="Arial"/>
                <a:cs typeface="Arial"/>
                <a:sym typeface="Arial"/>
              </a:endParaRPr>
            </a:p>
          </p:txBody>
        </p:sp>
        <p:sp>
          <p:nvSpPr>
            <p:cNvPr id="186" name="Google Shape;186;p10"/>
            <p:cNvSpPr txBox="1"/>
            <p:nvPr/>
          </p:nvSpPr>
          <p:spPr>
            <a:xfrm>
              <a:off x="4595795" y="690928"/>
              <a:ext cx="1457131" cy="353025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1" wrap="square" lIns="99550" tIns="257975" rIns="99550" bIns="99550" anchor="t" anchorCtr="0">
              <a:noAutofit/>
            </a:bodyPr>
            <a:lstStyle/>
            <a:p>
              <a:pPr marL="114300" lvl="1" indent="-114300">
                <a:lnSpc>
                  <a:spcPct val="90000"/>
                </a:lnSpc>
                <a:spcBef>
                  <a:spcPts val="0"/>
                </a:spcBef>
                <a:spcAft>
                  <a:spcPts val="0"/>
                </a:spcAft>
                <a:buClr>
                  <a:schemeClr val="lt1"/>
                </a:buClr>
                <a:buSzPts val="1400"/>
                <a:buFont typeface="Calibri"/>
                <a:buChar char="•"/>
              </a:pPr>
              <a:r>
                <a:rPr lang="en-AU" sz="1400" dirty="0">
                  <a:solidFill>
                    <a:schemeClr val="tx1"/>
                  </a:solidFill>
                  <a:latin typeface="Calibri"/>
                  <a:ea typeface="Calibri"/>
                  <a:cs typeface="Calibri"/>
                  <a:sym typeface="Calibri"/>
                </a:rPr>
                <a:t>Where the tour company includes accommodation or a flight in their deal, they are the customer rather than the traveller</a:t>
              </a:r>
              <a:endParaRPr sz="1400" dirty="0">
                <a:solidFill>
                  <a:schemeClr val="tx1"/>
                </a:solidFill>
                <a:latin typeface="Arial"/>
                <a:ea typeface="Arial"/>
                <a:cs typeface="Arial"/>
                <a:sym typeface="Arial"/>
              </a:endParaRPr>
            </a:p>
          </p:txBody>
        </p:sp>
        <p:sp>
          <p:nvSpPr>
            <p:cNvPr id="187" name="Google Shape;187;p10"/>
            <p:cNvSpPr/>
            <p:nvPr/>
          </p:nvSpPr>
          <p:spPr>
            <a:xfrm>
              <a:off x="4303261" y="304783"/>
              <a:ext cx="585068" cy="585068"/>
            </a:xfrm>
            <a:prstGeom prst="rect">
              <a:avLst/>
            </a:prstGeom>
            <a:blipFill rotWithShape="1">
              <a:blip r:embed="rId5">
                <a:alphaModFix/>
              </a:blip>
              <a:stretch>
                <a:fillRect/>
              </a:stretch>
            </a:blip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latin typeface="Arial"/>
                <a:ea typeface="Arial"/>
                <a:cs typeface="Arial"/>
                <a:sym typeface="Arial"/>
              </a:endParaRPr>
            </a:p>
          </p:txBody>
        </p:sp>
        <p:sp>
          <p:nvSpPr>
            <p:cNvPr id="188" name="Google Shape;188;p10"/>
            <p:cNvSpPr/>
            <p:nvPr/>
          </p:nvSpPr>
          <p:spPr>
            <a:xfrm rot="-5400000">
              <a:off x="4810990" y="2309786"/>
              <a:ext cx="3530251" cy="292534"/>
            </a:xfrm>
            <a:prstGeom prst="rect">
              <a:avLst/>
            </a:prstGeom>
            <a:noFill/>
            <a:ln>
              <a:noFill/>
            </a:ln>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latin typeface="Arial"/>
                <a:ea typeface="Arial"/>
                <a:cs typeface="Arial"/>
                <a:sym typeface="Arial"/>
              </a:endParaRPr>
            </a:p>
          </p:txBody>
        </p:sp>
        <p:sp>
          <p:nvSpPr>
            <p:cNvPr id="189" name="Google Shape;189;p10"/>
            <p:cNvSpPr txBox="1"/>
            <p:nvPr/>
          </p:nvSpPr>
          <p:spPr>
            <a:xfrm rot="-5400000">
              <a:off x="4810990" y="2309786"/>
              <a:ext cx="3530251" cy="292534"/>
            </a:xfrm>
            <a:prstGeom prst="rect">
              <a:avLst/>
            </a:prstGeom>
            <a:noFill/>
            <a:ln>
              <a:noFill/>
            </a:ln>
          </p:spPr>
          <p:txBody>
            <a:bodyPr spcFirstLastPara="1" wrap="square" lIns="0" tIns="0" rIns="257975" bIns="0" anchor="t" anchorCtr="0">
              <a:noAutofit/>
            </a:bodyPr>
            <a:lstStyle/>
            <a:p>
              <a:pPr algn="r">
                <a:lnSpc>
                  <a:spcPct val="90000"/>
                </a:lnSpc>
                <a:spcBef>
                  <a:spcPts val="0"/>
                </a:spcBef>
                <a:spcAft>
                  <a:spcPts val="0"/>
                </a:spcAft>
                <a:buClr>
                  <a:schemeClr val="lt1"/>
                </a:buClr>
                <a:buSzPts val="2000"/>
              </a:pPr>
              <a:r>
                <a:rPr lang="en-AU" sz="2000" dirty="0">
                  <a:latin typeface="Calibri"/>
                  <a:ea typeface="Calibri"/>
                  <a:cs typeface="Calibri"/>
                  <a:sym typeface="Calibri"/>
                </a:rPr>
                <a:t>Travel Agent</a:t>
              </a:r>
              <a:endParaRPr sz="1400" dirty="0">
                <a:latin typeface="Arial"/>
                <a:ea typeface="Arial"/>
                <a:cs typeface="Arial"/>
                <a:sym typeface="Arial"/>
              </a:endParaRPr>
            </a:p>
          </p:txBody>
        </p:sp>
        <p:sp>
          <p:nvSpPr>
            <p:cNvPr id="190" name="Google Shape;190;p10"/>
            <p:cNvSpPr/>
            <p:nvPr/>
          </p:nvSpPr>
          <p:spPr>
            <a:xfrm>
              <a:off x="6722383" y="690928"/>
              <a:ext cx="1457131" cy="3530251"/>
            </a:xfrm>
            <a:prstGeom prst="rect">
              <a:avLst/>
            </a:prstGeom>
            <a:gradFill>
              <a:gsLst>
                <a:gs pos="0">
                  <a:srgbClr val="D03F3B"/>
                </a:gs>
                <a:gs pos="100000">
                  <a:srgbClr val="FF9995"/>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latin typeface="Arial"/>
                <a:ea typeface="Arial"/>
                <a:cs typeface="Arial"/>
                <a:sym typeface="Arial"/>
              </a:endParaRPr>
            </a:p>
          </p:txBody>
        </p:sp>
        <p:sp>
          <p:nvSpPr>
            <p:cNvPr id="191" name="Google Shape;191;p10"/>
            <p:cNvSpPr txBox="1"/>
            <p:nvPr/>
          </p:nvSpPr>
          <p:spPr>
            <a:xfrm>
              <a:off x="6722383" y="690928"/>
              <a:ext cx="1457131" cy="353025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1" wrap="square" lIns="99550" tIns="257975" rIns="99550" bIns="99550" anchor="t" anchorCtr="0">
              <a:noAutofit/>
            </a:bodyPr>
            <a:lstStyle/>
            <a:p>
              <a:pPr marL="114300" lvl="1" indent="-114300">
                <a:lnSpc>
                  <a:spcPct val="90000"/>
                </a:lnSpc>
                <a:spcBef>
                  <a:spcPts val="0"/>
                </a:spcBef>
                <a:spcAft>
                  <a:spcPts val="0"/>
                </a:spcAft>
                <a:buClr>
                  <a:schemeClr val="lt1"/>
                </a:buClr>
                <a:buSzPts val="1400"/>
                <a:buFont typeface="Calibri"/>
                <a:buChar char="•"/>
              </a:pPr>
              <a:r>
                <a:rPr lang="en-AU" sz="1400" dirty="0">
                  <a:solidFill>
                    <a:schemeClr val="tx1"/>
                  </a:solidFill>
                  <a:latin typeface="Calibri"/>
                  <a:ea typeface="Calibri"/>
                  <a:cs typeface="Calibri"/>
                  <a:sym typeface="Calibri"/>
                </a:rPr>
                <a:t>The choices a travel agent presents to a traveller are curated</a:t>
              </a:r>
            </a:p>
            <a:p>
              <a:pPr marL="114300" lvl="1" indent="-114300">
                <a:lnSpc>
                  <a:spcPct val="90000"/>
                </a:lnSpc>
                <a:spcBef>
                  <a:spcPts val="0"/>
                </a:spcBef>
                <a:spcAft>
                  <a:spcPts val="0"/>
                </a:spcAft>
                <a:buClr>
                  <a:schemeClr val="lt1"/>
                </a:buClr>
                <a:buSzPts val="1400"/>
                <a:buFont typeface="Calibri"/>
                <a:buChar char="•"/>
              </a:pPr>
              <a:r>
                <a:rPr lang="en-AU" sz="1400" dirty="0">
                  <a:solidFill>
                    <a:schemeClr val="tx1"/>
                  </a:solidFill>
                  <a:latin typeface="Calibri"/>
                  <a:ea typeface="Arial"/>
                  <a:cs typeface="Arial"/>
                  <a:sym typeface="Calibri"/>
                </a:rPr>
                <a:t>So the agent is a customer before the traveller is</a:t>
              </a:r>
              <a:endParaRPr sz="1400" dirty="0">
                <a:solidFill>
                  <a:schemeClr val="tx1"/>
                </a:solidFill>
                <a:latin typeface="Arial"/>
                <a:ea typeface="Arial"/>
                <a:cs typeface="Arial"/>
                <a:sym typeface="Arial"/>
              </a:endParaRPr>
            </a:p>
          </p:txBody>
        </p:sp>
        <p:sp>
          <p:nvSpPr>
            <p:cNvPr id="192" name="Google Shape;192;p10"/>
            <p:cNvSpPr/>
            <p:nvPr/>
          </p:nvSpPr>
          <p:spPr>
            <a:xfrm>
              <a:off x="6429848" y="304783"/>
              <a:ext cx="585068" cy="585068"/>
            </a:xfrm>
            <a:prstGeom prst="rect">
              <a:avLst/>
            </a:prstGeom>
            <a:blipFill rotWithShape="1">
              <a:blip r:embed="rId6">
                <a:alphaModFix/>
              </a:blip>
              <a:stretch>
                <a:fillRect/>
              </a:stretch>
            </a:blip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1"/>
          <p:cNvSpPr txBox="1">
            <a:spLocks noGrp="1"/>
          </p:cNvSpPr>
          <p:nvPr>
            <p:ph type="title" idx="4294967295"/>
          </p:nvPr>
        </p:nvSpPr>
        <p:spPr>
          <a:xfrm>
            <a:off x="0" y="274638"/>
            <a:ext cx="8229600" cy="1143000"/>
          </a:xfrm>
          <a:prstGeom prst="rect">
            <a:avLst/>
          </a:prstGeom>
          <a:noFill/>
          <a:ln>
            <a:noFill/>
          </a:ln>
        </p:spPr>
        <p:txBody>
          <a:bodyPr spcFirstLastPara="1" wrap="square" lIns="91425" tIns="45700" rIns="91425" bIns="45700" anchor="ctr" anchorCtr="0">
            <a:noAutofit/>
          </a:bodyPr>
          <a:lstStyle/>
          <a:p>
            <a:r>
              <a:rPr lang="en-AU" dirty="0"/>
              <a:t>Customer vs. consumer model</a:t>
            </a:r>
            <a:endParaRPr dirty="0"/>
          </a:p>
        </p:txBody>
      </p:sp>
      <p:grpSp>
        <p:nvGrpSpPr>
          <p:cNvPr id="198" name="Google Shape;198;p11"/>
          <p:cNvGrpSpPr/>
          <p:nvPr/>
        </p:nvGrpSpPr>
        <p:grpSpPr>
          <a:xfrm>
            <a:off x="1763890" y="2085624"/>
            <a:ext cx="7865525" cy="3550337"/>
            <a:chOff x="239889" y="2085623"/>
            <a:chExt cx="7865525" cy="3550337"/>
          </a:xfrm>
          <a:solidFill>
            <a:schemeClr val="tx2"/>
          </a:solidFill>
        </p:grpSpPr>
        <p:sp>
          <p:nvSpPr>
            <p:cNvPr id="199" name="Google Shape;199;p11"/>
            <p:cNvSpPr/>
            <p:nvPr/>
          </p:nvSpPr>
          <p:spPr>
            <a:xfrm>
              <a:off x="1735663" y="2085623"/>
              <a:ext cx="1890889" cy="818445"/>
            </a:xfrm>
            <a:prstGeom prst="rect">
              <a:avLst/>
            </a:prstGeom>
            <a:grp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spcBef>
                  <a:spcPts val="0"/>
                </a:spcBef>
                <a:spcAft>
                  <a:spcPts val="0"/>
                </a:spcAft>
                <a:buClr>
                  <a:srgbClr val="000000"/>
                </a:buClr>
                <a:buSzPts val="1800"/>
              </a:pPr>
              <a:r>
                <a:rPr lang="en-AU">
                  <a:latin typeface="Calibri"/>
                  <a:ea typeface="Calibri"/>
                  <a:cs typeface="Calibri"/>
                  <a:sym typeface="Calibri"/>
                </a:rPr>
                <a:t>VFR traveller</a:t>
              </a:r>
              <a:endParaRPr sz="1400">
                <a:latin typeface="Arial"/>
                <a:ea typeface="Arial"/>
                <a:cs typeface="Arial"/>
                <a:sym typeface="Arial"/>
              </a:endParaRPr>
            </a:p>
          </p:txBody>
        </p:sp>
        <p:sp>
          <p:nvSpPr>
            <p:cNvPr id="200" name="Google Shape;200;p11"/>
            <p:cNvSpPr/>
            <p:nvPr/>
          </p:nvSpPr>
          <p:spPr>
            <a:xfrm>
              <a:off x="3969449" y="2085623"/>
              <a:ext cx="1890889" cy="818445"/>
            </a:xfrm>
            <a:prstGeom prst="rect">
              <a:avLst/>
            </a:prstGeom>
            <a:grp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spcBef>
                  <a:spcPts val="0"/>
                </a:spcBef>
                <a:spcAft>
                  <a:spcPts val="0"/>
                </a:spcAft>
                <a:buClr>
                  <a:srgbClr val="000000"/>
                </a:buClr>
                <a:buSzPts val="1800"/>
              </a:pPr>
              <a:r>
                <a:rPr lang="en-AU">
                  <a:latin typeface="Calibri"/>
                  <a:ea typeface="Calibri"/>
                  <a:cs typeface="Calibri"/>
                  <a:sym typeface="Calibri"/>
                </a:rPr>
                <a:t>Tour member</a:t>
              </a:r>
              <a:endParaRPr sz="1400">
                <a:latin typeface="Arial"/>
                <a:ea typeface="Arial"/>
                <a:cs typeface="Arial"/>
                <a:sym typeface="Arial"/>
              </a:endParaRPr>
            </a:p>
          </p:txBody>
        </p:sp>
        <p:sp>
          <p:nvSpPr>
            <p:cNvPr id="201" name="Google Shape;201;p11"/>
            <p:cNvSpPr/>
            <p:nvPr/>
          </p:nvSpPr>
          <p:spPr>
            <a:xfrm>
              <a:off x="6203235" y="2085623"/>
              <a:ext cx="1890889" cy="818445"/>
            </a:xfrm>
            <a:prstGeom prst="rect">
              <a:avLst/>
            </a:prstGeom>
            <a:grp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spcBef>
                  <a:spcPts val="0"/>
                </a:spcBef>
                <a:spcAft>
                  <a:spcPts val="0"/>
                </a:spcAft>
                <a:buClr>
                  <a:srgbClr val="000000"/>
                </a:buClr>
                <a:buSzPts val="1800"/>
              </a:pPr>
              <a:r>
                <a:rPr lang="en-AU">
                  <a:latin typeface="Calibri"/>
                  <a:ea typeface="Calibri"/>
                  <a:cs typeface="Calibri"/>
                  <a:sym typeface="Calibri"/>
                </a:rPr>
                <a:t>Business traveller</a:t>
              </a:r>
              <a:endParaRPr sz="1400">
                <a:latin typeface="Arial"/>
                <a:ea typeface="Arial"/>
                <a:cs typeface="Arial"/>
                <a:sym typeface="Arial"/>
              </a:endParaRPr>
            </a:p>
          </p:txBody>
        </p:sp>
        <p:sp>
          <p:nvSpPr>
            <p:cNvPr id="202" name="Google Shape;202;p11"/>
            <p:cNvSpPr txBox="1"/>
            <p:nvPr/>
          </p:nvSpPr>
          <p:spPr>
            <a:xfrm>
              <a:off x="239889" y="2310179"/>
              <a:ext cx="1142034" cy="369332"/>
            </a:xfrm>
            <a:prstGeom prst="rect">
              <a:avLst/>
            </a:prstGeom>
            <a:grpFill/>
            <a:ln>
              <a:noFill/>
            </a:ln>
          </p:spPr>
          <p:txBody>
            <a:bodyPr spcFirstLastPara="1" wrap="square" lIns="91425" tIns="45700" rIns="91425" bIns="45700" anchor="t" anchorCtr="0">
              <a:spAutoFit/>
            </a:bodyPr>
            <a:lstStyle/>
            <a:p>
              <a:pPr>
                <a:spcBef>
                  <a:spcPts val="0"/>
                </a:spcBef>
                <a:spcAft>
                  <a:spcPts val="0"/>
                </a:spcAft>
                <a:buClr>
                  <a:srgbClr val="000000"/>
                </a:buClr>
                <a:buSzPts val="1800"/>
              </a:pPr>
              <a:r>
                <a:rPr lang="en-AU">
                  <a:latin typeface="Calibri"/>
                  <a:ea typeface="Calibri"/>
                  <a:cs typeface="Calibri"/>
                  <a:sym typeface="Calibri"/>
                </a:rPr>
                <a:t>Consumer</a:t>
              </a:r>
              <a:endParaRPr sz="1400">
                <a:latin typeface="Arial"/>
                <a:ea typeface="Arial"/>
                <a:cs typeface="Arial"/>
                <a:sym typeface="Arial"/>
              </a:endParaRPr>
            </a:p>
          </p:txBody>
        </p:sp>
        <p:sp>
          <p:nvSpPr>
            <p:cNvPr id="203" name="Google Shape;203;p11"/>
            <p:cNvSpPr/>
            <p:nvPr/>
          </p:nvSpPr>
          <p:spPr>
            <a:xfrm>
              <a:off x="1746953" y="3268126"/>
              <a:ext cx="1890889" cy="818445"/>
            </a:xfrm>
            <a:prstGeom prst="rect">
              <a:avLst/>
            </a:prstGeom>
            <a:grp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spcBef>
                  <a:spcPts val="0"/>
                </a:spcBef>
                <a:spcAft>
                  <a:spcPts val="0"/>
                </a:spcAft>
                <a:buClr>
                  <a:srgbClr val="000000"/>
                </a:buClr>
                <a:buSzPts val="1800"/>
              </a:pPr>
              <a:r>
                <a:rPr lang="en-AU">
                  <a:latin typeface="Calibri"/>
                  <a:ea typeface="Calibri"/>
                  <a:cs typeface="Calibri"/>
                  <a:sym typeface="Calibri"/>
                </a:rPr>
                <a:t>Host</a:t>
              </a:r>
              <a:endParaRPr sz="1400">
                <a:latin typeface="Arial"/>
                <a:ea typeface="Arial"/>
                <a:cs typeface="Arial"/>
                <a:sym typeface="Arial"/>
              </a:endParaRPr>
            </a:p>
          </p:txBody>
        </p:sp>
        <p:sp>
          <p:nvSpPr>
            <p:cNvPr id="204" name="Google Shape;204;p11"/>
            <p:cNvSpPr/>
            <p:nvPr/>
          </p:nvSpPr>
          <p:spPr>
            <a:xfrm>
              <a:off x="3980739" y="3268126"/>
              <a:ext cx="1890889" cy="818445"/>
            </a:xfrm>
            <a:prstGeom prst="rect">
              <a:avLst/>
            </a:prstGeom>
            <a:grp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spcBef>
                  <a:spcPts val="0"/>
                </a:spcBef>
                <a:spcAft>
                  <a:spcPts val="0"/>
                </a:spcAft>
                <a:buClr>
                  <a:srgbClr val="000000"/>
                </a:buClr>
                <a:buSzPts val="1800"/>
              </a:pPr>
              <a:r>
                <a:rPr lang="en-AU">
                  <a:latin typeface="Calibri"/>
                  <a:ea typeface="Calibri"/>
                  <a:cs typeface="Calibri"/>
                  <a:sym typeface="Calibri"/>
                </a:rPr>
                <a:t>Tour operator or wholesale</a:t>
              </a:r>
              <a:endParaRPr sz="1400">
                <a:latin typeface="Arial"/>
                <a:ea typeface="Arial"/>
                <a:cs typeface="Arial"/>
                <a:sym typeface="Arial"/>
              </a:endParaRPr>
            </a:p>
          </p:txBody>
        </p:sp>
        <p:sp>
          <p:nvSpPr>
            <p:cNvPr id="205" name="Google Shape;205;p11"/>
            <p:cNvSpPr/>
            <p:nvPr/>
          </p:nvSpPr>
          <p:spPr>
            <a:xfrm>
              <a:off x="6214525" y="3268126"/>
              <a:ext cx="1890889" cy="818445"/>
            </a:xfrm>
            <a:prstGeom prst="rect">
              <a:avLst/>
            </a:prstGeom>
            <a:grp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spcBef>
                  <a:spcPts val="0"/>
                </a:spcBef>
                <a:spcAft>
                  <a:spcPts val="0"/>
                </a:spcAft>
                <a:buClr>
                  <a:srgbClr val="000000"/>
                </a:buClr>
                <a:buSzPts val="1800"/>
              </a:pPr>
              <a:r>
                <a:rPr lang="en-AU">
                  <a:latin typeface="Calibri"/>
                  <a:ea typeface="Calibri"/>
                  <a:cs typeface="Calibri"/>
                  <a:sym typeface="Calibri"/>
                </a:rPr>
                <a:t>Corporation</a:t>
              </a:r>
              <a:endParaRPr sz="1400">
                <a:latin typeface="Arial"/>
                <a:ea typeface="Arial"/>
                <a:cs typeface="Arial"/>
                <a:sym typeface="Arial"/>
              </a:endParaRPr>
            </a:p>
          </p:txBody>
        </p:sp>
        <p:sp>
          <p:nvSpPr>
            <p:cNvPr id="206" name="Google Shape;206;p11"/>
            <p:cNvSpPr txBox="1"/>
            <p:nvPr/>
          </p:nvSpPr>
          <p:spPr>
            <a:xfrm>
              <a:off x="251179" y="3492682"/>
              <a:ext cx="1098077" cy="369332"/>
            </a:xfrm>
            <a:prstGeom prst="rect">
              <a:avLst/>
            </a:prstGeom>
            <a:grpFill/>
            <a:ln>
              <a:noFill/>
            </a:ln>
          </p:spPr>
          <p:txBody>
            <a:bodyPr spcFirstLastPara="1" wrap="square" lIns="91425" tIns="45700" rIns="91425" bIns="45700" anchor="t" anchorCtr="0">
              <a:spAutoFit/>
            </a:bodyPr>
            <a:lstStyle/>
            <a:p>
              <a:pPr>
                <a:spcBef>
                  <a:spcPts val="0"/>
                </a:spcBef>
                <a:spcAft>
                  <a:spcPts val="0"/>
                </a:spcAft>
                <a:buClr>
                  <a:srgbClr val="000000"/>
                </a:buClr>
                <a:buSzPts val="1800"/>
              </a:pPr>
              <a:r>
                <a:rPr lang="en-AU">
                  <a:latin typeface="Calibri"/>
                  <a:ea typeface="Calibri"/>
                  <a:cs typeface="Calibri"/>
                  <a:sym typeface="Calibri"/>
                </a:rPr>
                <a:t>Customer</a:t>
              </a:r>
              <a:endParaRPr sz="1400">
                <a:latin typeface="Arial"/>
                <a:ea typeface="Arial"/>
                <a:cs typeface="Arial"/>
                <a:sym typeface="Arial"/>
              </a:endParaRPr>
            </a:p>
          </p:txBody>
        </p:sp>
        <p:cxnSp>
          <p:nvCxnSpPr>
            <p:cNvPr id="207" name="Google Shape;207;p11"/>
            <p:cNvCxnSpPr>
              <a:stCxn id="199" idx="2"/>
              <a:endCxn id="203" idx="0"/>
            </p:cNvCxnSpPr>
            <p:nvPr/>
          </p:nvCxnSpPr>
          <p:spPr>
            <a:xfrm>
              <a:off x="2681108" y="2904068"/>
              <a:ext cx="11400" cy="364200"/>
            </a:xfrm>
            <a:prstGeom prst="straightConnector1">
              <a:avLst/>
            </a:prstGeom>
            <a:grpFill/>
            <a:ln w="25400" cap="flat" cmpd="sng">
              <a:solidFill>
                <a:srgbClr val="FFFFFF"/>
              </a:solidFill>
              <a:prstDash val="solid"/>
              <a:round/>
              <a:headEnd type="none" w="sm" len="sm"/>
              <a:tailEnd type="none" w="sm" len="sm"/>
            </a:ln>
            <a:effectLst>
              <a:outerShdw blurRad="40000" dist="20000" dir="5400000" rotWithShape="0">
                <a:srgbClr val="000000">
                  <a:alpha val="37254"/>
                </a:srgbClr>
              </a:outerShdw>
            </a:effectLst>
          </p:spPr>
        </p:cxnSp>
        <p:cxnSp>
          <p:nvCxnSpPr>
            <p:cNvPr id="208" name="Google Shape;208;p11"/>
            <p:cNvCxnSpPr/>
            <p:nvPr/>
          </p:nvCxnSpPr>
          <p:spPr>
            <a:xfrm>
              <a:off x="4950158" y="2887136"/>
              <a:ext cx="11290" cy="364058"/>
            </a:xfrm>
            <a:prstGeom prst="straightConnector1">
              <a:avLst/>
            </a:prstGeom>
            <a:grpFill/>
            <a:ln w="25400" cap="flat" cmpd="sng">
              <a:solidFill>
                <a:srgbClr val="FFFFFF"/>
              </a:solidFill>
              <a:prstDash val="solid"/>
              <a:round/>
              <a:headEnd type="none" w="sm" len="sm"/>
              <a:tailEnd type="none" w="sm" len="sm"/>
            </a:ln>
            <a:effectLst>
              <a:outerShdw blurRad="40000" dist="20000" dir="5400000" rotWithShape="0">
                <a:srgbClr val="000000">
                  <a:alpha val="37254"/>
                </a:srgbClr>
              </a:outerShdw>
            </a:effectLst>
          </p:spPr>
        </p:cxnSp>
        <p:cxnSp>
          <p:nvCxnSpPr>
            <p:cNvPr id="209" name="Google Shape;209;p11"/>
            <p:cNvCxnSpPr/>
            <p:nvPr/>
          </p:nvCxnSpPr>
          <p:spPr>
            <a:xfrm>
              <a:off x="7148653" y="2884315"/>
              <a:ext cx="11290" cy="364058"/>
            </a:xfrm>
            <a:prstGeom prst="straightConnector1">
              <a:avLst/>
            </a:prstGeom>
            <a:grpFill/>
            <a:ln w="25400" cap="flat" cmpd="sng">
              <a:solidFill>
                <a:srgbClr val="FFFFFF"/>
              </a:solidFill>
              <a:prstDash val="solid"/>
              <a:round/>
              <a:headEnd type="none" w="sm" len="sm"/>
              <a:tailEnd type="none" w="sm" len="sm"/>
            </a:ln>
            <a:effectLst>
              <a:outerShdw blurRad="40000" dist="20000" dir="5400000" rotWithShape="0">
                <a:srgbClr val="000000">
                  <a:alpha val="37254"/>
                </a:srgbClr>
              </a:outerShdw>
            </a:effectLst>
          </p:spPr>
        </p:cxnSp>
        <p:cxnSp>
          <p:nvCxnSpPr>
            <p:cNvPr id="210" name="Google Shape;210;p11"/>
            <p:cNvCxnSpPr/>
            <p:nvPr/>
          </p:nvCxnSpPr>
          <p:spPr>
            <a:xfrm>
              <a:off x="2692398" y="4114793"/>
              <a:ext cx="11290" cy="364058"/>
            </a:xfrm>
            <a:prstGeom prst="straightConnector1">
              <a:avLst/>
            </a:prstGeom>
            <a:grpFill/>
            <a:ln w="25400" cap="flat" cmpd="sng">
              <a:solidFill>
                <a:srgbClr val="FFFFFF"/>
              </a:solidFill>
              <a:prstDash val="solid"/>
              <a:round/>
              <a:headEnd type="none" w="sm" len="sm"/>
              <a:tailEnd type="none" w="sm" len="sm"/>
            </a:ln>
            <a:effectLst>
              <a:outerShdw blurRad="40000" dist="20000" dir="5400000" rotWithShape="0">
                <a:srgbClr val="000000">
                  <a:alpha val="37254"/>
                </a:srgbClr>
              </a:outerShdw>
            </a:effectLst>
          </p:spPr>
        </p:cxnSp>
        <p:cxnSp>
          <p:nvCxnSpPr>
            <p:cNvPr id="211" name="Google Shape;211;p11"/>
            <p:cNvCxnSpPr/>
            <p:nvPr/>
          </p:nvCxnSpPr>
          <p:spPr>
            <a:xfrm>
              <a:off x="4961448" y="4097861"/>
              <a:ext cx="11290" cy="364058"/>
            </a:xfrm>
            <a:prstGeom prst="straightConnector1">
              <a:avLst/>
            </a:prstGeom>
            <a:grpFill/>
            <a:ln w="25400" cap="flat" cmpd="sng">
              <a:solidFill>
                <a:srgbClr val="FFFFFF"/>
              </a:solidFill>
              <a:prstDash val="solid"/>
              <a:round/>
              <a:headEnd type="none" w="sm" len="sm"/>
              <a:tailEnd type="none" w="sm" len="sm"/>
            </a:ln>
            <a:effectLst>
              <a:outerShdw blurRad="40000" dist="20000" dir="5400000" rotWithShape="0">
                <a:srgbClr val="000000">
                  <a:alpha val="37254"/>
                </a:srgbClr>
              </a:outerShdw>
            </a:effectLst>
          </p:spPr>
        </p:cxnSp>
        <p:cxnSp>
          <p:nvCxnSpPr>
            <p:cNvPr id="212" name="Google Shape;212;p11"/>
            <p:cNvCxnSpPr/>
            <p:nvPr/>
          </p:nvCxnSpPr>
          <p:spPr>
            <a:xfrm>
              <a:off x="7159943" y="4095040"/>
              <a:ext cx="11290" cy="364058"/>
            </a:xfrm>
            <a:prstGeom prst="straightConnector1">
              <a:avLst/>
            </a:prstGeom>
            <a:grpFill/>
            <a:ln w="25400" cap="flat" cmpd="sng">
              <a:solidFill>
                <a:srgbClr val="FFFFFF"/>
              </a:solidFill>
              <a:prstDash val="solid"/>
              <a:round/>
              <a:headEnd type="none" w="sm" len="sm"/>
              <a:tailEnd type="none" w="sm" len="sm"/>
            </a:ln>
            <a:effectLst>
              <a:outerShdw blurRad="40000" dist="20000" dir="5400000" rotWithShape="0">
                <a:srgbClr val="000000">
                  <a:alpha val="37254"/>
                </a:srgbClr>
              </a:outerShdw>
            </a:effectLst>
          </p:spPr>
        </p:cxnSp>
        <p:cxnSp>
          <p:nvCxnSpPr>
            <p:cNvPr id="213" name="Google Shape;213;p11"/>
            <p:cNvCxnSpPr/>
            <p:nvPr/>
          </p:nvCxnSpPr>
          <p:spPr>
            <a:xfrm>
              <a:off x="2692398" y="4464740"/>
              <a:ext cx="4467545" cy="0"/>
            </a:xfrm>
            <a:prstGeom prst="straightConnector1">
              <a:avLst/>
            </a:prstGeom>
            <a:grpFill/>
            <a:ln w="25400" cap="flat" cmpd="sng">
              <a:solidFill>
                <a:srgbClr val="FFFFFF"/>
              </a:solidFill>
              <a:prstDash val="solid"/>
              <a:round/>
              <a:headEnd type="none" w="sm" len="sm"/>
              <a:tailEnd type="none" w="sm" len="sm"/>
            </a:ln>
            <a:effectLst>
              <a:outerShdw blurRad="40000" dist="20000" dir="5400000" rotWithShape="0">
                <a:srgbClr val="000000">
                  <a:alpha val="37254"/>
                </a:srgbClr>
              </a:outerShdw>
            </a:effectLst>
          </p:spPr>
        </p:cxnSp>
        <p:cxnSp>
          <p:nvCxnSpPr>
            <p:cNvPr id="214" name="Google Shape;214;p11"/>
            <p:cNvCxnSpPr/>
            <p:nvPr/>
          </p:nvCxnSpPr>
          <p:spPr>
            <a:xfrm>
              <a:off x="4972738" y="4476037"/>
              <a:ext cx="11290" cy="364058"/>
            </a:xfrm>
            <a:prstGeom prst="straightConnector1">
              <a:avLst/>
            </a:prstGeom>
            <a:grpFill/>
            <a:ln w="25400" cap="flat" cmpd="sng">
              <a:solidFill>
                <a:srgbClr val="FFFFFF"/>
              </a:solidFill>
              <a:prstDash val="solid"/>
              <a:round/>
              <a:headEnd type="none" w="sm" len="sm"/>
              <a:tailEnd type="none" w="sm" len="sm"/>
            </a:ln>
            <a:effectLst>
              <a:outerShdw blurRad="40000" dist="20000" dir="5400000" rotWithShape="0">
                <a:srgbClr val="000000">
                  <a:alpha val="37254"/>
                </a:srgbClr>
              </a:outerShdw>
            </a:effectLst>
          </p:spPr>
        </p:cxnSp>
        <p:sp>
          <p:nvSpPr>
            <p:cNvPr id="215" name="Google Shape;215;p11"/>
            <p:cNvSpPr/>
            <p:nvPr/>
          </p:nvSpPr>
          <p:spPr>
            <a:xfrm>
              <a:off x="4034362" y="4817515"/>
              <a:ext cx="1890889" cy="818445"/>
            </a:xfrm>
            <a:prstGeom prst="rect">
              <a:avLst/>
            </a:prstGeom>
            <a:grp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spcBef>
                  <a:spcPts val="0"/>
                </a:spcBef>
                <a:spcAft>
                  <a:spcPts val="0"/>
                </a:spcAft>
                <a:buClr>
                  <a:srgbClr val="000000"/>
                </a:buClr>
                <a:buSzPts val="1800"/>
              </a:pPr>
              <a:r>
                <a:rPr lang="en-AU" dirty="0">
                  <a:latin typeface="Calibri"/>
                  <a:ea typeface="Calibri"/>
                  <a:cs typeface="Calibri"/>
                  <a:sym typeface="Calibri"/>
                </a:rPr>
                <a:t>Accommodation/Airline/ Experience</a:t>
              </a:r>
              <a:endParaRPr sz="1400" dirty="0">
                <a:latin typeface="Arial"/>
                <a:ea typeface="Arial"/>
                <a:cs typeface="Arial"/>
                <a:sym typeface="Arial"/>
              </a:endParaRPr>
            </a:p>
          </p:txBody>
        </p:sp>
      </p:grpSp>
      <p:sp>
        <p:nvSpPr>
          <p:cNvPr id="216" name="Google Shape;216;p11"/>
          <p:cNvSpPr txBox="1"/>
          <p:nvPr/>
        </p:nvSpPr>
        <p:spPr>
          <a:xfrm>
            <a:off x="1981201" y="4809446"/>
            <a:ext cx="2830689" cy="923330"/>
          </a:xfrm>
          <a:prstGeom prst="rect">
            <a:avLst/>
          </a:prstGeom>
          <a:noFill/>
          <a:ln w="9525" cap="flat" cmpd="sng">
            <a:solidFill>
              <a:srgbClr val="FFFFFF"/>
            </a:solidFill>
            <a:prstDash val="dot"/>
            <a:round/>
            <a:headEnd type="none" w="sm" len="sm"/>
            <a:tailEnd type="none" w="sm" len="sm"/>
          </a:ln>
        </p:spPr>
        <p:txBody>
          <a:bodyPr spcFirstLastPara="1" wrap="square" lIns="91425" tIns="45700" rIns="91425" bIns="45700" anchor="t" anchorCtr="0">
            <a:spAutoFit/>
          </a:bodyPr>
          <a:lstStyle/>
          <a:p>
            <a:pPr algn="ctr">
              <a:spcBef>
                <a:spcPts val="0"/>
              </a:spcBef>
              <a:spcAft>
                <a:spcPts val="0"/>
              </a:spcAft>
              <a:buClr>
                <a:srgbClr val="000000"/>
              </a:buClr>
              <a:buSzPts val="1800"/>
            </a:pPr>
            <a:r>
              <a:rPr lang="en-AU">
                <a:solidFill>
                  <a:schemeClr val="lt1"/>
                </a:solidFill>
                <a:latin typeface="Calibri"/>
                <a:ea typeface="Calibri"/>
                <a:cs typeface="Calibri"/>
                <a:sym typeface="Calibri"/>
              </a:rPr>
              <a:t>And this ignores any third party marketers like travel agents!</a:t>
            </a:r>
            <a:endParaRPr sz="140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8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grpSp>
        <p:nvGrpSpPr>
          <p:cNvPr id="221" name="Google Shape;221;p12"/>
          <p:cNvGrpSpPr/>
          <p:nvPr/>
        </p:nvGrpSpPr>
        <p:grpSpPr>
          <a:xfrm>
            <a:off x="2207568" y="1700808"/>
            <a:ext cx="6976532" cy="3550337"/>
            <a:chOff x="239889" y="2085623"/>
            <a:chExt cx="6976532" cy="3550337"/>
          </a:xfrm>
          <a:solidFill>
            <a:schemeClr val="tx2"/>
          </a:solidFill>
        </p:grpSpPr>
        <p:sp>
          <p:nvSpPr>
            <p:cNvPr id="222" name="Google Shape;222;p12"/>
            <p:cNvSpPr/>
            <p:nvPr/>
          </p:nvSpPr>
          <p:spPr>
            <a:xfrm>
              <a:off x="2539990" y="2085623"/>
              <a:ext cx="1890889" cy="818445"/>
            </a:xfrm>
            <a:prstGeom prst="rect">
              <a:avLst/>
            </a:prstGeom>
            <a:grp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spcBef>
                  <a:spcPts val="0"/>
                </a:spcBef>
                <a:spcAft>
                  <a:spcPts val="0"/>
                </a:spcAft>
                <a:buClr>
                  <a:srgbClr val="000000"/>
                </a:buClr>
                <a:buSzPts val="1600"/>
              </a:pPr>
              <a:r>
                <a:rPr lang="en-AU" sz="1600">
                  <a:latin typeface="Calibri"/>
                  <a:ea typeface="Calibri"/>
                  <a:cs typeface="Calibri"/>
                  <a:sym typeface="Calibri"/>
                </a:rPr>
                <a:t>Meeter/fareweller</a:t>
              </a:r>
              <a:endParaRPr sz="1600">
                <a:latin typeface="Calibri"/>
                <a:ea typeface="Calibri"/>
                <a:cs typeface="Calibri"/>
                <a:sym typeface="Calibri"/>
              </a:endParaRPr>
            </a:p>
          </p:txBody>
        </p:sp>
        <p:sp>
          <p:nvSpPr>
            <p:cNvPr id="223" name="Google Shape;223;p12"/>
            <p:cNvSpPr/>
            <p:nvPr/>
          </p:nvSpPr>
          <p:spPr>
            <a:xfrm>
              <a:off x="5295883" y="2085623"/>
              <a:ext cx="1890889" cy="818445"/>
            </a:xfrm>
            <a:prstGeom prst="rect">
              <a:avLst/>
            </a:prstGeom>
            <a:grp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spcBef>
                  <a:spcPts val="0"/>
                </a:spcBef>
                <a:spcAft>
                  <a:spcPts val="0"/>
                </a:spcAft>
                <a:buClr>
                  <a:srgbClr val="000000"/>
                </a:buClr>
                <a:buSzPts val="1600"/>
              </a:pPr>
              <a:r>
                <a:rPr lang="en-AU" sz="1600">
                  <a:latin typeface="Calibri"/>
                  <a:ea typeface="Calibri"/>
                  <a:cs typeface="Calibri"/>
                  <a:sym typeface="Calibri"/>
                </a:rPr>
                <a:t>Passenger</a:t>
              </a:r>
              <a:endParaRPr sz="1400">
                <a:latin typeface="Arial"/>
                <a:ea typeface="Arial"/>
                <a:cs typeface="Arial"/>
                <a:sym typeface="Arial"/>
              </a:endParaRPr>
            </a:p>
          </p:txBody>
        </p:sp>
        <p:sp>
          <p:nvSpPr>
            <p:cNvPr id="224" name="Google Shape;224;p12"/>
            <p:cNvSpPr txBox="1"/>
            <p:nvPr/>
          </p:nvSpPr>
          <p:spPr>
            <a:xfrm>
              <a:off x="239889" y="2310179"/>
              <a:ext cx="1142034" cy="369332"/>
            </a:xfrm>
            <a:prstGeom prst="rect">
              <a:avLst/>
            </a:prstGeom>
            <a:grpFill/>
            <a:ln>
              <a:noFill/>
            </a:ln>
          </p:spPr>
          <p:txBody>
            <a:bodyPr spcFirstLastPara="1" wrap="square" lIns="91425" tIns="45700" rIns="91425" bIns="45700" anchor="t" anchorCtr="0">
              <a:spAutoFit/>
            </a:bodyPr>
            <a:lstStyle/>
            <a:p>
              <a:pPr>
                <a:spcBef>
                  <a:spcPts val="0"/>
                </a:spcBef>
                <a:spcAft>
                  <a:spcPts val="0"/>
                </a:spcAft>
                <a:buClr>
                  <a:srgbClr val="000000"/>
                </a:buClr>
                <a:buSzPts val="1800"/>
              </a:pPr>
              <a:r>
                <a:rPr lang="en-AU">
                  <a:latin typeface="Calibri"/>
                  <a:ea typeface="Calibri"/>
                  <a:cs typeface="Calibri"/>
                  <a:sym typeface="Calibri"/>
                </a:rPr>
                <a:t>Consumer</a:t>
              </a:r>
              <a:endParaRPr sz="1400">
                <a:latin typeface="Arial"/>
                <a:ea typeface="Arial"/>
                <a:cs typeface="Arial"/>
                <a:sym typeface="Arial"/>
              </a:endParaRPr>
            </a:p>
          </p:txBody>
        </p:sp>
        <p:sp>
          <p:nvSpPr>
            <p:cNvPr id="225" name="Google Shape;225;p12"/>
            <p:cNvSpPr/>
            <p:nvPr/>
          </p:nvSpPr>
          <p:spPr>
            <a:xfrm>
              <a:off x="2551280" y="3268126"/>
              <a:ext cx="1890889" cy="818445"/>
            </a:xfrm>
            <a:prstGeom prst="rect">
              <a:avLst/>
            </a:prstGeom>
            <a:grp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spcBef>
                  <a:spcPts val="0"/>
                </a:spcBef>
                <a:spcAft>
                  <a:spcPts val="0"/>
                </a:spcAft>
                <a:buClr>
                  <a:srgbClr val="000000"/>
                </a:buClr>
                <a:buSzPts val="1600"/>
              </a:pPr>
              <a:r>
                <a:rPr lang="en-AU" sz="1600">
                  <a:latin typeface="Calibri"/>
                  <a:ea typeface="Calibri"/>
                  <a:cs typeface="Calibri"/>
                  <a:sym typeface="Calibri"/>
                </a:rPr>
                <a:t>Retail/services e.g. shops/car parks</a:t>
              </a:r>
              <a:endParaRPr sz="1400">
                <a:latin typeface="Arial"/>
                <a:ea typeface="Arial"/>
                <a:cs typeface="Arial"/>
                <a:sym typeface="Arial"/>
              </a:endParaRPr>
            </a:p>
          </p:txBody>
        </p:sp>
        <p:sp>
          <p:nvSpPr>
            <p:cNvPr id="226" name="Google Shape;226;p12"/>
            <p:cNvSpPr/>
            <p:nvPr/>
          </p:nvSpPr>
          <p:spPr>
            <a:xfrm>
              <a:off x="5325532" y="3268126"/>
              <a:ext cx="1890889" cy="818445"/>
            </a:xfrm>
            <a:prstGeom prst="rect">
              <a:avLst/>
            </a:prstGeom>
            <a:grp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spcBef>
                  <a:spcPts val="0"/>
                </a:spcBef>
                <a:spcAft>
                  <a:spcPts val="0"/>
                </a:spcAft>
                <a:buClr>
                  <a:srgbClr val="000000"/>
                </a:buClr>
                <a:buSzPts val="1600"/>
              </a:pPr>
              <a:r>
                <a:rPr lang="en-AU" sz="1600">
                  <a:latin typeface="Calibri"/>
                  <a:ea typeface="Calibri"/>
                  <a:cs typeface="Calibri"/>
                  <a:sym typeface="Calibri"/>
                </a:rPr>
                <a:t>Airline</a:t>
              </a:r>
              <a:endParaRPr sz="1400">
                <a:latin typeface="Arial"/>
                <a:ea typeface="Arial"/>
                <a:cs typeface="Arial"/>
                <a:sym typeface="Arial"/>
              </a:endParaRPr>
            </a:p>
          </p:txBody>
        </p:sp>
        <p:sp>
          <p:nvSpPr>
            <p:cNvPr id="227" name="Google Shape;227;p12"/>
            <p:cNvSpPr txBox="1"/>
            <p:nvPr/>
          </p:nvSpPr>
          <p:spPr>
            <a:xfrm>
              <a:off x="251179" y="3492682"/>
              <a:ext cx="1098077" cy="369332"/>
            </a:xfrm>
            <a:prstGeom prst="rect">
              <a:avLst/>
            </a:prstGeom>
            <a:grpFill/>
            <a:ln>
              <a:noFill/>
            </a:ln>
          </p:spPr>
          <p:txBody>
            <a:bodyPr spcFirstLastPara="1" wrap="square" lIns="91425" tIns="45700" rIns="91425" bIns="45700" anchor="t" anchorCtr="0">
              <a:spAutoFit/>
            </a:bodyPr>
            <a:lstStyle/>
            <a:p>
              <a:pPr>
                <a:spcBef>
                  <a:spcPts val="0"/>
                </a:spcBef>
                <a:spcAft>
                  <a:spcPts val="0"/>
                </a:spcAft>
                <a:buClr>
                  <a:srgbClr val="000000"/>
                </a:buClr>
                <a:buSzPts val="1800"/>
              </a:pPr>
              <a:r>
                <a:rPr lang="en-AU">
                  <a:latin typeface="Calibri"/>
                  <a:ea typeface="Calibri"/>
                  <a:cs typeface="Calibri"/>
                  <a:sym typeface="Calibri"/>
                </a:rPr>
                <a:t>Customer</a:t>
              </a:r>
              <a:endParaRPr sz="1400">
                <a:latin typeface="Arial"/>
                <a:ea typeface="Arial"/>
                <a:cs typeface="Arial"/>
                <a:sym typeface="Arial"/>
              </a:endParaRPr>
            </a:p>
          </p:txBody>
        </p:sp>
        <p:cxnSp>
          <p:nvCxnSpPr>
            <p:cNvPr id="228" name="Google Shape;228;p12"/>
            <p:cNvCxnSpPr>
              <a:cxnSpLocks/>
              <a:stCxn id="222" idx="2"/>
            </p:cNvCxnSpPr>
            <p:nvPr/>
          </p:nvCxnSpPr>
          <p:spPr>
            <a:xfrm>
              <a:off x="3485435" y="2904068"/>
              <a:ext cx="11400" cy="364200"/>
            </a:xfrm>
            <a:prstGeom prst="straightConnector1">
              <a:avLst/>
            </a:prstGeom>
            <a:grpFill/>
            <a:ln w="25400" cap="flat" cmpd="sng">
              <a:solidFill>
                <a:srgbClr val="FFFFFF"/>
              </a:solidFill>
              <a:prstDash val="solid"/>
              <a:round/>
              <a:headEnd type="none" w="sm" len="sm"/>
              <a:tailEnd type="none" w="sm" len="sm"/>
            </a:ln>
            <a:effectLst>
              <a:outerShdw blurRad="40000" dist="20000" dir="5400000" rotWithShape="0">
                <a:srgbClr val="000000">
                  <a:alpha val="37254"/>
                </a:srgbClr>
              </a:outerShdw>
            </a:effectLst>
          </p:spPr>
        </p:cxnSp>
        <p:cxnSp>
          <p:nvCxnSpPr>
            <p:cNvPr id="229" name="Google Shape;229;p12"/>
            <p:cNvCxnSpPr/>
            <p:nvPr/>
          </p:nvCxnSpPr>
          <p:spPr>
            <a:xfrm>
              <a:off x="6245549" y="2884315"/>
              <a:ext cx="11290" cy="364058"/>
            </a:xfrm>
            <a:prstGeom prst="straightConnector1">
              <a:avLst/>
            </a:prstGeom>
            <a:grpFill/>
            <a:ln w="25400" cap="flat" cmpd="sng">
              <a:solidFill>
                <a:srgbClr val="FFFFFF"/>
              </a:solidFill>
              <a:prstDash val="solid"/>
              <a:round/>
              <a:headEnd type="none" w="sm" len="sm"/>
              <a:tailEnd type="none" w="sm" len="sm"/>
            </a:ln>
            <a:effectLst>
              <a:outerShdw blurRad="40000" dist="20000" dir="5400000" rotWithShape="0">
                <a:srgbClr val="000000">
                  <a:alpha val="37254"/>
                </a:srgbClr>
              </a:outerShdw>
            </a:effectLst>
          </p:spPr>
        </p:cxnSp>
        <p:cxnSp>
          <p:nvCxnSpPr>
            <p:cNvPr id="230" name="Google Shape;230;p12"/>
            <p:cNvCxnSpPr/>
            <p:nvPr/>
          </p:nvCxnSpPr>
          <p:spPr>
            <a:xfrm>
              <a:off x="3496725" y="4114793"/>
              <a:ext cx="11290" cy="364058"/>
            </a:xfrm>
            <a:prstGeom prst="straightConnector1">
              <a:avLst/>
            </a:prstGeom>
            <a:grpFill/>
            <a:ln w="25400" cap="flat" cmpd="sng">
              <a:solidFill>
                <a:srgbClr val="FFFFFF"/>
              </a:solidFill>
              <a:prstDash val="solid"/>
              <a:round/>
              <a:headEnd type="none" w="sm" len="sm"/>
              <a:tailEnd type="none" w="sm" len="sm"/>
            </a:ln>
            <a:effectLst>
              <a:outerShdw blurRad="40000" dist="20000" dir="5400000" rotWithShape="0">
                <a:srgbClr val="000000">
                  <a:alpha val="37254"/>
                </a:srgbClr>
              </a:outerShdw>
            </a:effectLst>
          </p:spPr>
        </p:cxnSp>
        <p:cxnSp>
          <p:nvCxnSpPr>
            <p:cNvPr id="231" name="Google Shape;231;p12"/>
            <p:cNvCxnSpPr/>
            <p:nvPr/>
          </p:nvCxnSpPr>
          <p:spPr>
            <a:xfrm rot="5400000">
              <a:off x="5074336" y="2333986"/>
              <a:ext cx="11290" cy="364058"/>
            </a:xfrm>
            <a:prstGeom prst="straightConnector1">
              <a:avLst/>
            </a:prstGeom>
            <a:grpFill/>
            <a:ln w="25400" cap="flat" cmpd="sng">
              <a:solidFill>
                <a:srgbClr val="FFFFFF"/>
              </a:solidFill>
              <a:prstDash val="solid"/>
              <a:round/>
              <a:headEnd type="none" w="sm" len="sm"/>
              <a:tailEnd type="none" w="sm" len="sm"/>
            </a:ln>
            <a:effectLst>
              <a:outerShdw blurRad="40000" dist="20000" dir="5400000" rotWithShape="0">
                <a:srgbClr val="000000">
                  <a:alpha val="37254"/>
                </a:srgbClr>
              </a:outerShdw>
            </a:effectLst>
          </p:spPr>
        </p:cxnSp>
        <p:cxnSp>
          <p:nvCxnSpPr>
            <p:cNvPr id="232" name="Google Shape;232;p12"/>
            <p:cNvCxnSpPr/>
            <p:nvPr/>
          </p:nvCxnSpPr>
          <p:spPr>
            <a:xfrm>
              <a:off x="6256839" y="4095040"/>
              <a:ext cx="11290" cy="364058"/>
            </a:xfrm>
            <a:prstGeom prst="straightConnector1">
              <a:avLst/>
            </a:prstGeom>
            <a:grpFill/>
            <a:ln w="25400" cap="flat" cmpd="sng">
              <a:solidFill>
                <a:srgbClr val="FFFFFF"/>
              </a:solidFill>
              <a:prstDash val="solid"/>
              <a:round/>
              <a:headEnd type="none" w="sm" len="sm"/>
              <a:tailEnd type="none" w="sm" len="sm"/>
            </a:ln>
            <a:effectLst>
              <a:outerShdw blurRad="40000" dist="20000" dir="5400000" rotWithShape="0">
                <a:srgbClr val="000000">
                  <a:alpha val="37254"/>
                </a:srgbClr>
              </a:outerShdw>
            </a:effectLst>
          </p:spPr>
        </p:cxnSp>
        <p:cxnSp>
          <p:nvCxnSpPr>
            <p:cNvPr id="233" name="Google Shape;233;p12"/>
            <p:cNvCxnSpPr/>
            <p:nvPr/>
          </p:nvCxnSpPr>
          <p:spPr>
            <a:xfrm>
              <a:off x="4972738" y="4476037"/>
              <a:ext cx="11290" cy="364058"/>
            </a:xfrm>
            <a:prstGeom prst="straightConnector1">
              <a:avLst/>
            </a:prstGeom>
            <a:grpFill/>
            <a:ln w="25400" cap="flat" cmpd="sng">
              <a:solidFill>
                <a:srgbClr val="FFFFFF"/>
              </a:solidFill>
              <a:prstDash val="solid"/>
              <a:round/>
              <a:headEnd type="none" w="sm" len="sm"/>
              <a:tailEnd type="none" w="sm" len="sm"/>
            </a:ln>
            <a:effectLst>
              <a:outerShdw blurRad="40000" dist="20000" dir="5400000" rotWithShape="0">
                <a:srgbClr val="000000">
                  <a:alpha val="37254"/>
                </a:srgbClr>
              </a:outerShdw>
            </a:effectLst>
          </p:spPr>
        </p:cxnSp>
        <p:sp>
          <p:nvSpPr>
            <p:cNvPr id="234" name="Google Shape;234;p12"/>
            <p:cNvSpPr/>
            <p:nvPr/>
          </p:nvSpPr>
          <p:spPr>
            <a:xfrm>
              <a:off x="4034362" y="4817515"/>
              <a:ext cx="1890889" cy="818445"/>
            </a:xfrm>
            <a:prstGeom prst="rect">
              <a:avLst/>
            </a:prstGeom>
            <a:grp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spcBef>
                  <a:spcPts val="0"/>
                </a:spcBef>
                <a:spcAft>
                  <a:spcPts val="0"/>
                </a:spcAft>
                <a:buClr>
                  <a:srgbClr val="000000"/>
                </a:buClr>
                <a:buSzPts val="1600"/>
              </a:pPr>
              <a:r>
                <a:rPr lang="en-AU" sz="1600" dirty="0">
                  <a:latin typeface="Calibri"/>
                  <a:ea typeface="Calibri"/>
                  <a:cs typeface="Calibri"/>
                  <a:sym typeface="Calibri"/>
                </a:rPr>
                <a:t>Tour operator or wholesaler</a:t>
              </a:r>
              <a:endParaRPr sz="1400" dirty="0">
                <a:latin typeface="Arial"/>
                <a:ea typeface="Arial"/>
                <a:cs typeface="Arial"/>
                <a:sym typeface="Arial"/>
              </a:endParaRPr>
            </a:p>
          </p:txBody>
        </p:sp>
        <p:cxnSp>
          <p:nvCxnSpPr>
            <p:cNvPr id="235" name="Google Shape;235;p12"/>
            <p:cNvCxnSpPr/>
            <p:nvPr/>
          </p:nvCxnSpPr>
          <p:spPr>
            <a:xfrm>
              <a:off x="4888072" y="2528719"/>
              <a:ext cx="23991" cy="1154281"/>
            </a:xfrm>
            <a:prstGeom prst="straightConnector1">
              <a:avLst/>
            </a:prstGeom>
            <a:grpFill/>
            <a:ln w="25400" cap="flat" cmpd="sng">
              <a:solidFill>
                <a:srgbClr val="FFFFFF"/>
              </a:solidFill>
              <a:prstDash val="solid"/>
              <a:round/>
              <a:headEnd type="none" w="sm" len="sm"/>
              <a:tailEnd type="none" w="sm" len="sm"/>
            </a:ln>
            <a:effectLst>
              <a:outerShdw blurRad="40000" dist="20000" dir="5400000" rotWithShape="0">
                <a:srgbClr val="000000">
                  <a:alpha val="37254"/>
                </a:srgbClr>
              </a:outerShdw>
            </a:effectLst>
          </p:spPr>
        </p:cxnSp>
        <p:cxnSp>
          <p:nvCxnSpPr>
            <p:cNvPr id="236" name="Google Shape;236;p12"/>
            <p:cNvCxnSpPr>
              <a:cxnSpLocks/>
              <a:stCxn id="225" idx="3"/>
            </p:cNvCxnSpPr>
            <p:nvPr/>
          </p:nvCxnSpPr>
          <p:spPr>
            <a:xfrm>
              <a:off x="4442169" y="3677348"/>
              <a:ext cx="490500" cy="5700"/>
            </a:xfrm>
            <a:prstGeom prst="straightConnector1">
              <a:avLst/>
            </a:prstGeom>
            <a:grpFill/>
            <a:ln w="25400" cap="flat" cmpd="sng">
              <a:solidFill>
                <a:srgbClr val="FFFFFF"/>
              </a:solidFill>
              <a:prstDash val="solid"/>
              <a:round/>
              <a:headEnd type="none" w="sm" len="sm"/>
              <a:tailEnd type="none" w="sm" len="sm"/>
            </a:ln>
            <a:effectLst>
              <a:outerShdw blurRad="40000" dist="20000" dir="5400000" rotWithShape="0">
                <a:srgbClr val="000000">
                  <a:alpha val="37254"/>
                </a:srgbClr>
              </a:outerShdw>
            </a:effectLst>
          </p:spPr>
        </p:cxnSp>
        <p:cxnSp>
          <p:nvCxnSpPr>
            <p:cNvPr id="237" name="Google Shape;237;p12"/>
            <p:cNvCxnSpPr/>
            <p:nvPr/>
          </p:nvCxnSpPr>
          <p:spPr>
            <a:xfrm>
              <a:off x="3513657" y="4478851"/>
              <a:ext cx="2760114" cy="0"/>
            </a:xfrm>
            <a:prstGeom prst="straightConnector1">
              <a:avLst/>
            </a:prstGeom>
            <a:grpFill/>
            <a:ln w="25400" cap="flat" cmpd="sng">
              <a:solidFill>
                <a:srgbClr val="FFFFFF"/>
              </a:solidFill>
              <a:prstDash val="solid"/>
              <a:round/>
              <a:headEnd type="none" w="sm" len="sm"/>
              <a:tailEnd type="none" w="sm" len="sm"/>
            </a:ln>
            <a:effectLst>
              <a:outerShdw blurRad="40000" dist="20000" dir="5400000" rotWithShape="0">
                <a:srgbClr val="000000">
                  <a:alpha val="37254"/>
                </a:srgbClr>
              </a:outerShdw>
            </a:effectLst>
          </p:spPr>
        </p:cxnSp>
      </p:grpSp>
      <p:sp>
        <p:nvSpPr>
          <p:cNvPr id="238" name="Google Shape;238;p1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AU" sz="3200" b="0" dirty="0">
                <a:solidFill>
                  <a:schemeClr val="tx1"/>
                </a:solidFill>
              </a:rPr>
              <a:t>Airport customer vs. consumer model</a:t>
            </a:r>
            <a:endParaRPr sz="3200" b="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3"/>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a:buSzPct val="100000"/>
            </a:pPr>
            <a:br>
              <a:rPr lang="en-AU" sz="4000" dirty="0"/>
            </a:br>
            <a:r>
              <a:rPr lang="en-AU" sz="4000" dirty="0"/>
              <a:t>What are the implications for your interaction? </a:t>
            </a:r>
            <a:br>
              <a:rPr lang="en-AU" dirty="0"/>
            </a:br>
            <a:endParaRPr dirty="0"/>
          </a:p>
        </p:txBody>
      </p:sp>
      <p:graphicFrame>
        <p:nvGraphicFramePr>
          <p:cNvPr id="246" name="Google Shape;246;p13"/>
          <p:cNvGraphicFramePr/>
          <p:nvPr>
            <p:extLst>
              <p:ext uri="{D42A27DB-BD31-4B8C-83A1-F6EECF244321}">
                <p14:modId xmlns:p14="http://schemas.microsoft.com/office/powerpoint/2010/main" val="2679094664"/>
              </p:ext>
            </p:extLst>
          </p:nvPr>
        </p:nvGraphicFramePr>
        <p:xfrm>
          <a:off x="911424" y="2204864"/>
          <a:ext cx="10009113" cy="3322350"/>
        </p:xfrm>
        <a:graphic>
          <a:graphicData uri="http://schemas.openxmlformats.org/drawingml/2006/table">
            <a:tbl>
              <a:tblPr firstRow="1" bandRow="1">
                <a:tableStyleId>{912C8C85-51F0-491E-9774-3900AFEF0FD7}</a:tableStyleId>
              </a:tblPr>
              <a:tblGrid>
                <a:gridCol w="3336371">
                  <a:extLst>
                    <a:ext uri="{9D8B030D-6E8A-4147-A177-3AD203B41FA5}">
                      <a16:colId xmlns:a16="http://schemas.microsoft.com/office/drawing/2014/main" val="20000"/>
                    </a:ext>
                  </a:extLst>
                </a:gridCol>
                <a:gridCol w="3336371">
                  <a:extLst>
                    <a:ext uri="{9D8B030D-6E8A-4147-A177-3AD203B41FA5}">
                      <a16:colId xmlns:a16="http://schemas.microsoft.com/office/drawing/2014/main" val="20001"/>
                    </a:ext>
                  </a:extLst>
                </a:gridCol>
                <a:gridCol w="3336371">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AU" sz="2000" u="none" strike="noStrike" cap="none"/>
                        <a:t>Consumer need</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AU" sz="2000" u="none" strike="noStrike" cap="none"/>
                        <a:t>Customer need</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AU" sz="2000" u="none" strike="noStrike" cap="none" dirty="0"/>
                        <a:t>Business traveller</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AU" sz="2000" u="none" strike="noStrike" cap="none"/>
                        <a:t>Comfort, arrive in good shape, work on flight, status of being a business traveller</a:t>
                      </a: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AU" sz="2000" u="none" strike="noStrike" cap="none"/>
                        <a:t>Don’t want to pay more than I have to</a:t>
                      </a:r>
                      <a:endParaRPr sz="1400" u="none" strike="noStrike" cap="none"/>
                    </a:p>
                    <a:p>
                      <a:pPr marL="0" marR="0" lvl="0" indent="0" algn="ctr" rtl="0">
                        <a:lnSpc>
                          <a:spcPct val="100000"/>
                        </a:lnSpc>
                        <a:spcBef>
                          <a:spcPts val="0"/>
                        </a:spcBef>
                        <a:spcAft>
                          <a:spcPts val="0"/>
                        </a:spcAft>
                        <a:buClr>
                          <a:schemeClr val="lt1"/>
                        </a:buClr>
                        <a:buSzPts val="2000"/>
                        <a:buFont typeface="Calibri"/>
                        <a:buNone/>
                      </a:pPr>
                      <a:r>
                        <a:rPr lang="en-AU" sz="2000" u="none" strike="noStrike" cap="none"/>
                        <a:t>Need them to be productive</a:t>
                      </a:r>
                      <a:endParaRPr sz="1400" u="none" strike="noStrike" cap="none"/>
                    </a:p>
                    <a:p>
                      <a:pPr marL="0" marR="0" lvl="0" indent="0" algn="ctr" rtl="0">
                        <a:lnSpc>
                          <a:spcPct val="100000"/>
                        </a:lnSpc>
                        <a:spcBef>
                          <a:spcPts val="0"/>
                        </a:spcBef>
                        <a:spcAft>
                          <a:spcPts val="0"/>
                        </a:spcAft>
                        <a:buClr>
                          <a:srgbClr val="000000"/>
                        </a:buClr>
                        <a:buSzPts val="2000"/>
                        <a:buFont typeface="Arial"/>
                        <a:buNone/>
                      </a:pPr>
                      <a:r>
                        <a:rPr lang="en-AU" sz="2000" u="none" strike="noStrike" cap="none"/>
                        <a:t>Keeping someone senior to me happy</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AU" sz="2000" u="none" strike="noStrike" cap="none"/>
                        <a:t>VFR traveller where host pays</a:t>
                      </a: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AU" sz="2000" u="none" strike="noStrike" cap="none"/>
                        <a:t>Comfort, worry about them paying</a:t>
                      </a: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AU" sz="2000" u="none" strike="noStrike" cap="none" dirty="0"/>
                        <a:t>Don’t pay too much, but take care of them</a:t>
                      </a:r>
                    </a:p>
                    <a:p>
                      <a:pPr marL="0" marR="0" lvl="0" indent="0" algn="ctr" rtl="0">
                        <a:lnSpc>
                          <a:spcPct val="100000"/>
                        </a:lnSpc>
                        <a:spcBef>
                          <a:spcPts val="0"/>
                        </a:spcBef>
                        <a:spcAft>
                          <a:spcPts val="0"/>
                        </a:spcAft>
                        <a:buClr>
                          <a:srgbClr val="000000"/>
                        </a:buClr>
                        <a:buSzPts val="2000"/>
                        <a:buFont typeface="Arial"/>
                        <a:buNone/>
                      </a:pPr>
                      <a:r>
                        <a:rPr lang="en-AU" sz="2000" u="none" strike="noStrike" cap="none" dirty="0"/>
                        <a:t>This might be my 20</a:t>
                      </a:r>
                      <a:r>
                        <a:rPr lang="en-AU" sz="2000" u="none" strike="noStrike" cap="none" baseline="30000" dirty="0"/>
                        <a:t>th</a:t>
                      </a:r>
                      <a:r>
                        <a:rPr lang="en-AU" sz="2000" u="none" strike="noStrike" cap="none" dirty="0"/>
                        <a:t> visit – do I really need to pay again</a:t>
                      </a:r>
                      <a:endParaRPr sz="1400" u="none" strike="noStrike" cap="none" dirty="0"/>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3" name="Google Shape;253;p14"/>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a:buSzPct val="100000"/>
            </a:pPr>
            <a:br>
              <a:rPr lang="en-AU" sz="4000" dirty="0"/>
            </a:br>
            <a:r>
              <a:rPr lang="en-AU" sz="4000" dirty="0"/>
              <a:t>What are the implications? </a:t>
            </a:r>
            <a:br>
              <a:rPr lang="en-AU" dirty="0"/>
            </a:br>
            <a:endParaRPr dirty="0"/>
          </a:p>
        </p:txBody>
      </p:sp>
      <p:sp>
        <p:nvSpPr>
          <p:cNvPr id="252" name="Google Shape;252;p14"/>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a:spcBef>
                <a:spcPts val="0"/>
              </a:spcBef>
              <a:buSzPct val="100000"/>
            </a:pPr>
            <a:r>
              <a:rPr lang="en-AU" dirty="0"/>
              <a:t>Brand implications </a:t>
            </a:r>
            <a:endParaRPr dirty="0"/>
          </a:p>
          <a:p>
            <a:pPr marL="742950" lvl="1" indent="-285750">
              <a:spcBef>
                <a:spcPts val="518"/>
              </a:spcBef>
              <a:buSzPct val="100000"/>
            </a:pPr>
            <a:r>
              <a:rPr lang="en-AU" dirty="0"/>
              <a:t>Are we seen as being worth paying more for?</a:t>
            </a:r>
          </a:p>
          <a:p>
            <a:pPr marL="742950" lvl="1" indent="-285750">
              <a:spcBef>
                <a:spcPts val="518"/>
              </a:spcBef>
              <a:buSzPct val="100000"/>
            </a:pPr>
            <a:r>
              <a:rPr lang="en-AU" dirty="0"/>
              <a:t>What about our brand makes it easy to convince people to use us? E.g. Qantas and the Rain Man effect</a:t>
            </a:r>
            <a:endParaRPr dirty="0"/>
          </a:p>
          <a:p>
            <a:pPr marL="342900">
              <a:spcBef>
                <a:spcPts val="592"/>
              </a:spcBef>
              <a:buSzPct val="100000"/>
            </a:pPr>
            <a:r>
              <a:rPr lang="en-AU" dirty="0"/>
              <a:t>Product</a:t>
            </a:r>
            <a:endParaRPr dirty="0"/>
          </a:p>
          <a:p>
            <a:pPr marL="742950" lvl="1" indent="-285750">
              <a:spcBef>
                <a:spcPts val="518"/>
              </a:spcBef>
              <a:buSzPct val="100000"/>
            </a:pPr>
            <a:r>
              <a:rPr lang="en-AU" dirty="0"/>
              <a:t>Business product must drive productivity (= worth paying more for?) e.g. co-working spaces</a:t>
            </a:r>
          </a:p>
          <a:p>
            <a:pPr marL="742950" lvl="1" indent="-285750">
              <a:spcBef>
                <a:spcPts val="518"/>
              </a:spcBef>
              <a:buSzPct val="100000"/>
            </a:pPr>
            <a:r>
              <a:rPr lang="en-AU" dirty="0"/>
              <a:t>Leisure product </a:t>
            </a:r>
            <a:r>
              <a:rPr lang="en-AU" dirty="0" err="1"/>
              <a:t>bragg</a:t>
            </a:r>
            <a:endParaRPr dirty="0"/>
          </a:p>
          <a:p>
            <a:pPr marL="342900">
              <a:spcBef>
                <a:spcPts val="592"/>
              </a:spcBef>
              <a:buSzPct val="100000"/>
            </a:pPr>
            <a:r>
              <a:rPr lang="en-AU" dirty="0"/>
              <a:t>Price</a:t>
            </a:r>
            <a:endParaRPr dirty="0"/>
          </a:p>
          <a:p>
            <a:pPr marL="742950" lvl="1" indent="-285750">
              <a:spcBef>
                <a:spcPts val="518"/>
              </a:spcBef>
              <a:buSzPct val="100000"/>
            </a:pPr>
            <a:r>
              <a:rPr lang="en-AU" dirty="0"/>
              <a:t>What price signals do we need to send?</a:t>
            </a:r>
          </a:p>
          <a:p>
            <a:pPr marL="742950" lvl="1" indent="-285750">
              <a:spcBef>
                <a:spcPts val="518"/>
              </a:spcBef>
              <a:buSzPct val="100000"/>
            </a:pPr>
            <a:r>
              <a:rPr lang="en-AU" dirty="0"/>
              <a:t>What bundles or packages meet their needs?</a:t>
            </a:r>
          </a:p>
          <a:p>
            <a:pPr indent="-285750">
              <a:spcBef>
                <a:spcPts val="518"/>
              </a:spcBef>
              <a:buSzPct val="100000"/>
            </a:pPr>
            <a:r>
              <a:rPr lang="en-AU" dirty="0"/>
              <a:t>Are we equipping customers to sell to consumers?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
                                            <p:txEl>
                                              <p:pRg st="0" end="0"/>
                                            </p:txEl>
                                          </p:spTgt>
                                        </p:tgtEl>
                                        <p:attrNameLst>
                                          <p:attrName>style.visibility</p:attrName>
                                        </p:attrNameLst>
                                      </p:cBhvr>
                                      <p:to>
                                        <p:strVal val="visible"/>
                                      </p:to>
                                    </p:set>
                                    <p:animEffect transition="in" filter="fade">
                                      <p:cBhvr>
                                        <p:cTn id="7" dur="800"/>
                                        <p:tgtEl>
                                          <p:spTgt spid="2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2">
                                            <p:txEl>
                                              <p:pRg st="1" end="1"/>
                                            </p:txEl>
                                          </p:spTgt>
                                        </p:tgtEl>
                                        <p:attrNameLst>
                                          <p:attrName>style.visibility</p:attrName>
                                        </p:attrNameLst>
                                      </p:cBhvr>
                                      <p:to>
                                        <p:strVal val="visible"/>
                                      </p:to>
                                    </p:set>
                                    <p:animEffect transition="in" filter="fade">
                                      <p:cBhvr>
                                        <p:cTn id="12" dur="800"/>
                                        <p:tgtEl>
                                          <p:spTgt spid="2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2">
                                            <p:txEl>
                                              <p:pRg st="2" end="2"/>
                                            </p:txEl>
                                          </p:spTgt>
                                        </p:tgtEl>
                                        <p:attrNameLst>
                                          <p:attrName>style.visibility</p:attrName>
                                        </p:attrNameLst>
                                      </p:cBhvr>
                                      <p:to>
                                        <p:strVal val="visible"/>
                                      </p:to>
                                    </p:set>
                                    <p:animEffect transition="in" filter="fade">
                                      <p:cBhvr>
                                        <p:cTn id="17" dur="800"/>
                                        <p:tgtEl>
                                          <p:spTgt spid="2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2">
                                            <p:txEl>
                                              <p:pRg st="3" end="3"/>
                                            </p:txEl>
                                          </p:spTgt>
                                        </p:tgtEl>
                                        <p:attrNameLst>
                                          <p:attrName>style.visibility</p:attrName>
                                        </p:attrNameLst>
                                      </p:cBhvr>
                                      <p:to>
                                        <p:strVal val="visible"/>
                                      </p:to>
                                    </p:set>
                                    <p:animEffect transition="in" filter="fade">
                                      <p:cBhvr>
                                        <p:cTn id="22" dur="800"/>
                                        <p:tgtEl>
                                          <p:spTgt spid="25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2">
                                            <p:txEl>
                                              <p:pRg st="4" end="4"/>
                                            </p:txEl>
                                          </p:spTgt>
                                        </p:tgtEl>
                                        <p:attrNameLst>
                                          <p:attrName>style.visibility</p:attrName>
                                        </p:attrNameLst>
                                      </p:cBhvr>
                                      <p:to>
                                        <p:strVal val="visible"/>
                                      </p:to>
                                    </p:set>
                                    <p:animEffect transition="in" filter="fade">
                                      <p:cBhvr>
                                        <p:cTn id="27" dur="800"/>
                                        <p:tgtEl>
                                          <p:spTgt spid="25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2">
                                            <p:txEl>
                                              <p:pRg st="5" end="5"/>
                                            </p:txEl>
                                          </p:spTgt>
                                        </p:tgtEl>
                                        <p:attrNameLst>
                                          <p:attrName>style.visibility</p:attrName>
                                        </p:attrNameLst>
                                      </p:cBhvr>
                                      <p:to>
                                        <p:strVal val="visible"/>
                                      </p:to>
                                    </p:set>
                                    <p:animEffect transition="in" filter="fade">
                                      <p:cBhvr>
                                        <p:cTn id="32" dur="800"/>
                                        <p:tgtEl>
                                          <p:spTgt spid="25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2">
                                            <p:txEl>
                                              <p:pRg st="6" end="6"/>
                                            </p:txEl>
                                          </p:spTgt>
                                        </p:tgtEl>
                                        <p:attrNameLst>
                                          <p:attrName>style.visibility</p:attrName>
                                        </p:attrNameLst>
                                      </p:cBhvr>
                                      <p:to>
                                        <p:strVal val="visible"/>
                                      </p:to>
                                    </p:set>
                                    <p:animEffect transition="in" filter="fade">
                                      <p:cBhvr>
                                        <p:cTn id="37" dur="800"/>
                                        <p:tgtEl>
                                          <p:spTgt spid="25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2">
                                            <p:txEl>
                                              <p:pRg st="7" end="7"/>
                                            </p:txEl>
                                          </p:spTgt>
                                        </p:tgtEl>
                                        <p:attrNameLst>
                                          <p:attrName>style.visibility</p:attrName>
                                        </p:attrNameLst>
                                      </p:cBhvr>
                                      <p:to>
                                        <p:strVal val="visible"/>
                                      </p:to>
                                    </p:set>
                                    <p:animEffect transition="in" filter="fade">
                                      <p:cBhvr>
                                        <p:cTn id="42" dur="800"/>
                                        <p:tgtEl>
                                          <p:spTgt spid="25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2">
                                            <p:txEl>
                                              <p:pRg st="8" end="8"/>
                                            </p:txEl>
                                          </p:spTgt>
                                        </p:tgtEl>
                                        <p:attrNameLst>
                                          <p:attrName>style.visibility</p:attrName>
                                        </p:attrNameLst>
                                      </p:cBhvr>
                                      <p:to>
                                        <p:strVal val="visible"/>
                                      </p:to>
                                    </p:set>
                                    <p:animEffect transition="in" filter="fade">
                                      <p:cBhvr>
                                        <p:cTn id="47" dur="800"/>
                                        <p:tgtEl>
                                          <p:spTgt spid="25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2">
                                            <p:txEl>
                                              <p:pRg st="9" end="9"/>
                                            </p:txEl>
                                          </p:spTgt>
                                        </p:tgtEl>
                                        <p:attrNameLst>
                                          <p:attrName>style.visibility</p:attrName>
                                        </p:attrNameLst>
                                      </p:cBhvr>
                                      <p:to>
                                        <p:strVal val="visible"/>
                                      </p:to>
                                    </p:set>
                                    <p:animEffect transition="in" filter="fade">
                                      <p:cBhvr>
                                        <p:cTn id="52" dur="800"/>
                                        <p:tgtEl>
                                          <p:spTgt spid="25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61" name="Google Shape;261;p15"/>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a:buSzPct val="100000"/>
            </a:pPr>
            <a:br>
              <a:rPr lang="en-AU" sz="4000" dirty="0"/>
            </a:br>
            <a:r>
              <a:rPr lang="en-AU" sz="4000" dirty="0"/>
              <a:t>Customers are complex things… </a:t>
            </a:r>
            <a:br>
              <a:rPr lang="en-AU" dirty="0">
                <a:solidFill>
                  <a:srgbClr val="FF0000"/>
                </a:solidFill>
              </a:rPr>
            </a:br>
            <a:endParaRPr dirty="0">
              <a:solidFill>
                <a:srgbClr val="FF0000"/>
              </a:solidFill>
            </a:endParaRPr>
          </a:p>
        </p:txBody>
      </p:sp>
      <p:sp>
        <p:nvSpPr>
          <p:cNvPr id="258" name="Google Shape;258;p15"/>
          <p:cNvSpPr txBox="1">
            <a:spLocks noGrp="1"/>
          </p:cNvSpPr>
          <p:nvPr>
            <p:ph type="body" idx="4294967295"/>
          </p:nvPr>
        </p:nvSpPr>
        <p:spPr>
          <a:xfrm>
            <a:off x="0" y="1600200"/>
            <a:ext cx="11928648" cy="4525963"/>
          </a:xfrm>
          <a:prstGeom prst="rect">
            <a:avLst/>
          </a:prstGeom>
          <a:noFill/>
          <a:ln>
            <a:noFill/>
          </a:ln>
        </p:spPr>
        <p:txBody>
          <a:bodyPr spcFirstLastPara="1" wrap="square" lIns="91425" tIns="45700" rIns="91425" bIns="45700" anchor="t" anchorCtr="0">
            <a:normAutofit/>
          </a:bodyPr>
          <a:lstStyle/>
          <a:p>
            <a:pPr marL="342900">
              <a:spcBef>
                <a:spcPts val="0"/>
              </a:spcBef>
              <a:buClr>
                <a:srgbClr val="FFFFFF"/>
              </a:buClr>
              <a:buSzPts val="3000"/>
            </a:pPr>
            <a:r>
              <a:rPr lang="en-AU" sz="3000" dirty="0"/>
              <a:t>There are multiple types of customers </a:t>
            </a:r>
            <a:endParaRPr dirty="0"/>
          </a:p>
          <a:p>
            <a:pPr marL="342900" indent="-152400">
              <a:spcBef>
                <a:spcPts val="600"/>
              </a:spcBef>
              <a:buSzPts val="3000"/>
              <a:buNone/>
            </a:pPr>
            <a:endParaRPr sz="3000" dirty="0"/>
          </a:p>
          <a:p>
            <a:pPr marL="342900">
              <a:spcBef>
                <a:spcPts val="600"/>
              </a:spcBef>
              <a:buClr>
                <a:srgbClr val="FFFFFF"/>
              </a:buClr>
              <a:buSzPts val="3000"/>
            </a:pPr>
            <a:r>
              <a:rPr lang="en-AU" sz="3000" dirty="0"/>
              <a:t>Different types of customers have different needs</a:t>
            </a:r>
            <a:endParaRPr dirty="0"/>
          </a:p>
          <a:p>
            <a:pPr marL="342900" indent="-152400">
              <a:spcBef>
                <a:spcPts val="600"/>
              </a:spcBef>
              <a:buSzPts val="3000"/>
              <a:buNone/>
            </a:pPr>
            <a:endParaRPr sz="3000" dirty="0"/>
          </a:p>
          <a:p>
            <a:pPr marL="342900">
              <a:spcBef>
                <a:spcPts val="600"/>
              </a:spcBef>
              <a:buClr>
                <a:srgbClr val="FFFFFF"/>
              </a:buClr>
              <a:buSzPts val="3000"/>
            </a:pPr>
            <a:r>
              <a:rPr lang="en-AU" sz="3000" dirty="0"/>
              <a:t>Think of yourself as a customer for a moment – who are you? </a:t>
            </a:r>
            <a:endParaRPr sz="3000" dirty="0"/>
          </a:p>
          <a:p>
            <a:pPr marL="0" indent="0">
              <a:spcBef>
                <a:spcPts val="640"/>
              </a:spcBef>
              <a:buSzPts val="32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xEl>
                                              <p:pRg st="0" end="0"/>
                                            </p:txEl>
                                          </p:spTgt>
                                        </p:tgtEl>
                                        <p:attrNameLst>
                                          <p:attrName>style.visibility</p:attrName>
                                        </p:attrNameLst>
                                      </p:cBhvr>
                                      <p:to>
                                        <p:strVal val="visible"/>
                                      </p:to>
                                    </p:set>
                                    <p:animEffect transition="in" filter="fade">
                                      <p:cBhvr>
                                        <p:cTn id="7" dur="800"/>
                                        <p:tgtEl>
                                          <p:spTgt spid="2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8">
                                            <p:txEl>
                                              <p:pRg st="2" end="2"/>
                                            </p:txEl>
                                          </p:spTgt>
                                        </p:tgtEl>
                                        <p:attrNameLst>
                                          <p:attrName>style.visibility</p:attrName>
                                        </p:attrNameLst>
                                      </p:cBhvr>
                                      <p:to>
                                        <p:strVal val="visible"/>
                                      </p:to>
                                    </p:set>
                                    <p:animEffect transition="in" filter="fade">
                                      <p:cBhvr>
                                        <p:cTn id="12" dur="800"/>
                                        <p:tgtEl>
                                          <p:spTgt spid="2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8">
                                            <p:txEl>
                                              <p:pRg st="4" end="4"/>
                                            </p:txEl>
                                          </p:spTgt>
                                        </p:tgtEl>
                                        <p:attrNameLst>
                                          <p:attrName>style.visibility</p:attrName>
                                        </p:attrNameLst>
                                      </p:cBhvr>
                                      <p:to>
                                        <p:strVal val="visible"/>
                                      </p:to>
                                    </p:set>
                                    <p:animEffect transition="in" filter="fade">
                                      <p:cBhvr>
                                        <p:cTn id="17" dur="800"/>
                                        <p:tgtEl>
                                          <p:spTgt spid="2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TR_PPT_Template_260115">
  <a:themeElements>
    <a:clrScheme name="Custom 3">
      <a:dk1>
        <a:sysClr val="windowText" lastClr="000000"/>
      </a:dk1>
      <a:lt1>
        <a:sysClr val="window" lastClr="FFFFFF"/>
      </a:lt1>
      <a:dk2>
        <a:srgbClr val="F2B605"/>
      </a:dk2>
      <a:lt2>
        <a:srgbClr val="EEECE1"/>
      </a:lt2>
      <a:accent1>
        <a:srgbClr val="F34597"/>
      </a:accent1>
      <a:accent2>
        <a:srgbClr val="A2C642"/>
      </a:accent2>
      <a:accent3>
        <a:srgbClr val="32D2B2"/>
      </a:accent3>
      <a:accent4>
        <a:srgbClr val="0AC2FF"/>
      </a:accent4>
      <a:accent5>
        <a:srgbClr val="A672D7"/>
      </a:accent5>
      <a:accent6>
        <a:srgbClr val="F2B605"/>
      </a:accent6>
      <a:hlink>
        <a:srgbClr val="0AC2FF"/>
      </a:hlink>
      <a:folHlink>
        <a:srgbClr val="A672D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Theme">
  <a:themeElements>
    <a:clrScheme name="Custom 3">
      <a:dk1>
        <a:sysClr val="windowText" lastClr="000000"/>
      </a:dk1>
      <a:lt1>
        <a:sysClr val="window" lastClr="FFFFFF"/>
      </a:lt1>
      <a:dk2>
        <a:srgbClr val="F2B605"/>
      </a:dk2>
      <a:lt2>
        <a:srgbClr val="EEECE1"/>
      </a:lt2>
      <a:accent1>
        <a:srgbClr val="F34597"/>
      </a:accent1>
      <a:accent2>
        <a:srgbClr val="A2C642"/>
      </a:accent2>
      <a:accent3>
        <a:srgbClr val="32D2B2"/>
      </a:accent3>
      <a:accent4>
        <a:srgbClr val="0AC2FF"/>
      </a:accent4>
      <a:accent5>
        <a:srgbClr val="A672D7"/>
      </a:accent5>
      <a:accent6>
        <a:srgbClr val="F2B605"/>
      </a:accent6>
      <a:hlink>
        <a:srgbClr val="0AC2FF"/>
      </a:hlink>
      <a:folHlink>
        <a:srgbClr val="A672D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hoto Theme">
  <a:themeElements>
    <a:clrScheme name="Custom 3">
      <a:dk1>
        <a:sysClr val="windowText" lastClr="000000"/>
      </a:dk1>
      <a:lt1>
        <a:sysClr val="window" lastClr="FFFFFF"/>
      </a:lt1>
      <a:dk2>
        <a:srgbClr val="F2B605"/>
      </a:dk2>
      <a:lt2>
        <a:srgbClr val="EEECE1"/>
      </a:lt2>
      <a:accent1>
        <a:srgbClr val="F34597"/>
      </a:accent1>
      <a:accent2>
        <a:srgbClr val="A2C642"/>
      </a:accent2>
      <a:accent3>
        <a:srgbClr val="32D2B2"/>
      </a:accent3>
      <a:accent4>
        <a:srgbClr val="0AC2FF"/>
      </a:accent4>
      <a:accent5>
        <a:srgbClr val="A672D7"/>
      </a:accent5>
      <a:accent6>
        <a:srgbClr val="F2B605"/>
      </a:accent6>
      <a:hlink>
        <a:srgbClr val="0AC2FF"/>
      </a:hlink>
      <a:folHlink>
        <a:srgbClr val="A672D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MTR_PPT_Template_260115</Template>
  <TotalTime>1674</TotalTime>
  <Words>3197</Words>
  <Application>Microsoft Macintosh PowerPoint</Application>
  <PresentationFormat>Widescreen</PresentationFormat>
  <Paragraphs>347</Paragraphs>
  <Slides>31</Slides>
  <Notes>18</Notes>
  <HiddenSlides>1</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31</vt:i4>
      </vt:variant>
    </vt:vector>
  </HeadingPairs>
  <TitlesOfParts>
    <vt:vector size="41" baseType="lpstr">
      <vt:lpstr>Arial</vt:lpstr>
      <vt:lpstr>Arial Narrow</vt:lpstr>
      <vt:lpstr>Calibri</vt:lpstr>
      <vt:lpstr>Montserrat</vt:lpstr>
      <vt:lpstr>Neutra Display Alt</vt:lpstr>
      <vt:lpstr>Neutra Text TF Alt</vt:lpstr>
      <vt:lpstr>Wingdings</vt:lpstr>
      <vt:lpstr>MTR_PPT_Template_260115</vt:lpstr>
      <vt:lpstr>White Theme</vt:lpstr>
      <vt:lpstr>Photo Theme</vt:lpstr>
      <vt:lpstr>How to Identify and Understand Your Ideal Customer</vt:lpstr>
      <vt:lpstr>PowerPoint Presentation</vt:lpstr>
      <vt:lpstr>Customer, Consumer or both?</vt:lpstr>
      <vt:lpstr> Examples of customer vs. consumer </vt:lpstr>
      <vt:lpstr>Customer vs. consumer model</vt:lpstr>
      <vt:lpstr>Airport customer vs. consumer model</vt:lpstr>
      <vt:lpstr> What are the implications for your interaction?  </vt:lpstr>
      <vt:lpstr> What are the implications?  </vt:lpstr>
      <vt:lpstr> Customers are complex things…  </vt:lpstr>
      <vt:lpstr>The 16 different levels of you as a customer</vt:lpstr>
      <vt:lpstr>The mammal who is descended from a reptile</vt:lpstr>
      <vt:lpstr> How to identify your customers</vt:lpstr>
      <vt:lpstr>Within each of us these needs are layered</vt:lpstr>
      <vt:lpstr> Benefits and drawbacks of using each approach  </vt:lpstr>
      <vt:lpstr> Consumer Segmentation </vt:lpstr>
      <vt:lpstr>Characteristics of a good segmentation</vt:lpstr>
      <vt:lpstr>Case study of a good segment:  The small retail business owner (1)</vt:lpstr>
      <vt:lpstr>Case study of a good segment:  The small retail business owner (2)</vt:lpstr>
      <vt:lpstr>Case study of a good segment:</vt:lpstr>
      <vt:lpstr>PowerPoint Presentation</vt:lpstr>
      <vt:lpstr>You know more than you think you do!</vt:lpstr>
      <vt:lpstr>Customer Personas are your friend</vt:lpstr>
      <vt:lpstr>PowerPoint Presentation</vt:lpstr>
      <vt:lpstr>Checklist of things to consider</vt:lpstr>
      <vt:lpstr>PowerPoint Presentation</vt:lpstr>
      <vt:lpstr>PowerPoint Presentation</vt:lpstr>
      <vt:lpstr>Meet Karen – Solo female traveller</vt:lpstr>
      <vt:lpstr>PowerPoint Presentation</vt:lpstr>
      <vt:lpstr>Meet Roy            </vt:lpstr>
      <vt:lpstr>Quote and Image Slide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Bronwyn</dc:creator>
  <cp:lastModifiedBy>Microsoft Office User</cp:lastModifiedBy>
  <cp:revision>24</cp:revision>
  <dcterms:created xsi:type="dcterms:W3CDTF">2015-01-26T05:22:06Z</dcterms:created>
  <dcterms:modified xsi:type="dcterms:W3CDTF">2021-04-13T05:52:05Z</dcterms:modified>
</cp:coreProperties>
</file>