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46" r:id="rId4"/>
  </p:sld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9" autoAdjust="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8/13/2020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8/13/2020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8/13/2020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8/13/2020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8/13/2020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8/13/2020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8/13/2020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8/13/2020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8/13/2020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8/13/2020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8/13/2020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8/13/2020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fontScale="90000"/>
          </a:bodyPr>
          <a:lstStyle/>
          <a:p>
            <a:r>
              <a:rPr lang="en-US" sz="8000" dirty="0"/>
              <a:t>Personal selling in the Travel Industry</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sz="2400" dirty="0">
                <a:solidFill>
                  <a:schemeClr val="tx1">
                    <a:lumMod val="85000"/>
                    <a:lumOff val="15000"/>
                  </a:schemeClr>
                </a:solidFill>
              </a:rPr>
              <a:t>WITH Andre </a:t>
            </a:r>
            <a:r>
              <a:rPr lang="en-US" sz="2400" dirty="0" err="1">
                <a:solidFill>
                  <a:schemeClr val="tx1">
                    <a:lumMod val="85000"/>
                    <a:lumOff val="15000"/>
                  </a:schemeClr>
                </a:solidFill>
              </a:rPr>
              <a:t>moten</a:t>
            </a:r>
            <a:r>
              <a:rPr lang="en-US" sz="2400" dirty="0">
                <a:solidFill>
                  <a:schemeClr val="tx1">
                    <a:lumMod val="85000"/>
                    <a:lumOff val="15000"/>
                  </a:schemeClr>
                </a:solidFill>
              </a:rPr>
              <a:t> MBA</a:t>
            </a:r>
          </a:p>
        </p:txBody>
      </p:sp>
      <p:pic>
        <p:nvPicPr>
          <p:cNvPr id="5" name="Picture 4" descr="stairs, hand rail, and abstract object along the wall">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C27FE42-B907-4C73-B5E6-2430D3D5DD49}"/>
              </a:ext>
            </a:extLst>
          </p:cNvPr>
          <p:cNvSpPr>
            <a:spLocks noGrp="1"/>
          </p:cNvSpPr>
          <p:nvPr>
            <p:ph type="pic" idx="1"/>
          </p:nvPr>
        </p:nvSpPr>
        <p:spPr>
          <a:xfrm>
            <a:off x="15" y="-18288"/>
            <a:ext cx="12191985" cy="4578350"/>
          </a:xfrm>
        </p:spPr>
      </p:sp>
      <p:sp>
        <p:nvSpPr>
          <p:cNvPr id="3" name="Title 2">
            <a:extLst>
              <a:ext uri="{FF2B5EF4-FFF2-40B4-BE49-F238E27FC236}">
                <a16:creationId xmlns:a16="http://schemas.microsoft.com/office/drawing/2014/main" id="{DC684007-D36E-4BCC-8093-433327A421D7}"/>
              </a:ext>
            </a:extLst>
          </p:cNvPr>
          <p:cNvSpPr>
            <a:spLocks noGrp="1"/>
          </p:cNvSpPr>
          <p:nvPr>
            <p:ph type="title"/>
          </p:nvPr>
        </p:nvSpPr>
        <p:spPr/>
        <p:txBody>
          <a:bodyPr/>
          <a:lstStyle/>
          <a:p>
            <a:r>
              <a:rPr lang="en-US" dirty="0"/>
              <a:t>Build urgency.</a:t>
            </a:r>
            <a:endParaRPr lang="en-AU" dirty="0"/>
          </a:p>
        </p:txBody>
      </p:sp>
      <p:sp>
        <p:nvSpPr>
          <p:cNvPr id="4" name="Text Placeholder 3">
            <a:extLst>
              <a:ext uri="{FF2B5EF4-FFF2-40B4-BE49-F238E27FC236}">
                <a16:creationId xmlns:a16="http://schemas.microsoft.com/office/drawing/2014/main" id="{36AD79FB-6510-4F15-BD57-152E5A6F75B7}"/>
              </a:ext>
            </a:extLst>
          </p:cNvPr>
          <p:cNvSpPr>
            <a:spLocks noGrp="1"/>
          </p:cNvSpPr>
          <p:nvPr>
            <p:ph type="body" sz="half" idx="2"/>
          </p:nvPr>
        </p:nvSpPr>
        <p:spPr/>
        <p:txBody>
          <a:bodyPr/>
          <a:lstStyle/>
          <a:p>
            <a:r>
              <a:rPr lang="en-US" dirty="0"/>
              <a:t>Start with making sure there is clear branding and equity…and no brand confusion.  “Travel ….”.</a:t>
            </a:r>
            <a:endParaRPr lang="en-AU" dirty="0"/>
          </a:p>
        </p:txBody>
      </p:sp>
      <p:sp>
        <p:nvSpPr>
          <p:cNvPr id="5" name="TextBox 4">
            <a:extLst>
              <a:ext uri="{FF2B5EF4-FFF2-40B4-BE49-F238E27FC236}">
                <a16:creationId xmlns:a16="http://schemas.microsoft.com/office/drawing/2014/main" id="{3610D002-A2D5-4D80-B5C4-E57EE3BACF9B}"/>
              </a:ext>
            </a:extLst>
          </p:cNvPr>
          <p:cNvSpPr txBox="1"/>
          <p:nvPr/>
        </p:nvSpPr>
        <p:spPr>
          <a:xfrm>
            <a:off x="292608" y="393192"/>
            <a:ext cx="11649456"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F0502020204030204"/>
                <a:ea typeface="+mn-ea"/>
                <a:cs typeface="+mn-cs"/>
              </a:rPr>
              <a:t>Can you demonstrate a desirable end state, or a return on the customer’s investment.  What is the customer’s strategic objective – it may have nothing to do with travel!  “I need to relax or I need more productivity” – nothing to do with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Franklin Gothic Book"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F0502020204030204"/>
                <a:ea typeface="+mn-ea"/>
                <a:cs typeface="+mn-cs"/>
              </a:rPr>
              <a:t>What is the ‘down-side’ if the customer does not choose you or your product.  “For every quarter that you do not make a decision, the cost to you will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Franklin Gothic Book"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F0502020204030204"/>
                <a:ea typeface="+mn-ea"/>
                <a:cs typeface="+mn-cs"/>
              </a:rPr>
              <a:t>Value derived can be more important than fee charged.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Franklin Gothic Book"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F0502020204030204"/>
                <a:ea typeface="+mn-ea"/>
                <a:cs typeface="+mn-cs"/>
              </a:rPr>
              <a:t>Make the ‘change’ or decision to use you or your company easier – simple implementation plan.  What can you take off the customer’s plate to assist choosing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Franklin Gothic Book"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F0502020204030204"/>
                <a:ea typeface="+mn-ea"/>
                <a:cs typeface="+mn-cs"/>
              </a:rPr>
              <a:t>Be prepared to negotiate.  Know what your bottom-line requirements are.  Do you have a cost model to work from?</a:t>
            </a:r>
            <a:endParaRPr kumimoji="0" lang="en-AU" sz="1800" b="0" i="0" u="none" strike="noStrike" kern="1200" cap="none" spc="0" normalizeH="0" baseline="0" noProof="0" dirty="0">
              <a:ln>
                <a:noFill/>
              </a:ln>
              <a:solidFill>
                <a:srgbClr val="000000"/>
              </a:solidFill>
              <a:effectLst/>
              <a:uLnTx/>
              <a:uFillTx/>
              <a:latin typeface="Franklin Gothic Book" panose="020F0502020204030204"/>
              <a:ea typeface="+mn-ea"/>
              <a:cs typeface="+mn-cs"/>
            </a:endParaRPr>
          </a:p>
        </p:txBody>
      </p:sp>
    </p:spTree>
    <p:extLst>
      <p:ext uri="{BB962C8B-B14F-4D97-AF65-F5344CB8AC3E}">
        <p14:creationId xmlns:p14="http://schemas.microsoft.com/office/powerpoint/2010/main" val="2668491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C27FE42-B907-4C73-B5E6-2430D3D5DD49}"/>
              </a:ext>
            </a:extLst>
          </p:cNvPr>
          <p:cNvSpPr>
            <a:spLocks noGrp="1"/>
          </p:cNvSpPr>
          <p:nvPr>
            <p:ph type="pic" idx="1"/>
          </p:nvPr>
        </p:nvSpPr>
        <p:spPr>
          <a:xfrm>
            <a:off x="15" y="-18288"/>
            <a:ext cx="12191985" cy="4578350"/>
          </a:xfrm>
        </p:spPr>
      </p:sp>
      <p:sp>
        <p:nvSpPr>
          <p:cNvPr id="3" name="Title 2">
            <a:extLst>
              <a:ext uri="{FF2B5EF4-FFF2-40B4-BE49-F238E27FC236}">
                <a16:creationId xmlns:a16="http://schemas.microsoft.com/office/drawing/2014/main" id="{DC684007-D36E-4BCC-8093-433327A421D7}"/>
              </a:ext>
            </a:extLst>
          </p:cNvPr>
          <p:cNvSpPr>
            <a:spLocks noGrp="1"/>
          </p:cNvSpPr>
          <p:nvPr>
            <p:ph type="title"/>
          </p:nvPr>
        </p:nvSpPr>
        <p:spPr/>
        <p:txBody>
          <a:bodyPr/>
          <a:lstStyle/>
          <a:p>
            <a:r>
              <a:rPr lang="en-US" dirty="0"/>
              <a:t>Comparisons and contrasts.</a:t>
            </a:r>
            <a:endParaRPr lang="en-AU" dirty="0"/>
          </a:p>
        </p:txBody>
      </p:sp>
      <p:sp>
        <p:nvSpPr>
          <p:cNvPr id="4" name="Text Placeholder 3">
            <a:extLst>
              <a:ext uri="{FF2B5EF4-FFF2-40B4-BE49-F238E27FC236}">
                <a16:creationId xmlns:a16="http://schemas.microsoft.com/office/drawing/2014/main" id="{36AD79FB-6510-4F15-BD57-152E5A6F75B7}"/>
              </a:ext>
            </a:extLst>
          </p:cNvPr>
          <p:cNvSpPr>
            <a:spLocks noGrp="1"/>
          </p:cNvSpPr>
          <p:nvPr>
            <p:ph type="body" sz="half" idx="2"/>
          </p:nvPr>
        </p:nvSpPr>
        <p:spPr/>
        <p:txBody>
          <a:bodyPr/>
          <a:lstStyle/>
          <a:p>
            <a:r>
              <a:rPr lang="en-US" dirty="0"/>
              <a:t>In a depressed market, customers will appreciate comparisons to support buying decisions.</a:t>
            </a:r>
            <a:endParaRPr lang="en-AU" dirty="0"/>
          </a:p>
        </p:txBody>
      </p:sp>
      <p:sp>
        <p:nvSpPr>
          <p:cNvPr id="5" name="TextBox 4">
            <a:extLst>
              <a:ext uri="{FF2B5EF4-FFF2-40B4-BE49-F238E27FC236}">
                <a16:creationId xmlns:a16="http://schemas.microsoft.com/office/drawing/2014/main" id="{3610D002-A2D5-4D80-B5C4-E57EE3BACF9B}"/>
              </a:ext>
            </a:extLst>
          </p:cNvPr>
          <p:cNvSpPr txBox="1"/>
          <p:nvPr/>
        </p:nvSpPr>
        <p:spPr>
          <a:xfrm>
            <a:off x="292608" y="393192"/>
            <a:ext cx="11649456"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Franklin Gothic Book"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F0502020204030204"/>
                <a:ea typeface="+mn-ea"/>
                <a:cs typeface="+mn-cs"/>
              </a:rPr>
              <a:t>Be weary of providing ‘one trick pony’ solutions in your product and service suite.  Customers are more likely in COVID to compare this with competitors or decide for inaction.  </a:t>
            </a:r>
            <a:endParaRPr lang="en-US" dirty="0">
              <a:solidFill>
                <a:srgbClr val="000000"/>
              </a:solidFill>
              <a:latin typeface="Franklin Gothic Book"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panose="020F0502020204030204"/>
              <a:ea typeface="+mn-ea"/>
              <a:cs typeface="+mn-cs"/>
            </a:endParaRPr>
          </a:p>
          <a:p>
            <a:pPr lvl="0"/>
            <a:r>
              <a:rPr kumimoji="0" lang="en-US" sz="1800" b="0" i="0" u="none" strike="noStrike" kern="1200" cap="none" spc="0" normalizeH="0" baseline="0" noProof="0" dirty="0">
                <a:ln>
                  <a:noFill/>
                </a:ln>
                <a:solidFill>
                  <a:srgbClr val="000000"/>
                </a:solidFill>
                <a:effectLst/>
                <a:uLnTx/>
                <a:uFillTx/>
                <a:latin typeface="Franklin Gothic Book" panose="020F0502020204030204"/>
                <a:ea typeface="+mn-ea"/>
                <a:cs typeface="+mn-cs"/>
              </a:rPr>
              <a:t>You should offer relevant multiple options of your product/service.  This invites comparison of what you are offering in isolation</a:t>
            </a:r>
            <a:r>
              <a:rPr lang="en-US" dirty="0">
                <a:solidFill>
                  <a:srgbClr val="000000"/>
                </a:solidFill>
              </a:rPr>
              <a:t>. (Think corporate brands of Flight Centre.)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F0502020204030204"/>
                <a:ea typeface="+mn-ea"/>
                <a:cs typeface="+mn-cs"/>
              </a:rPr>
              <a:t>For example, multiple service fee models – per ticket, per booking, per transaction and/or management fee.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Franklin Gothic Book"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F0502020204030204"/>
                <a:ea typeface="+mn-ea"/>
                <a:cs typeface="+mn-cs"/>
              </a:rPr>
              <a:t>Offer an all inclusive or premium product/service offering, and then compartmentalized or less expensive options.  This allows for contrasts of pricing points during </a:t>
            </a:r>
            <a:r>
              <a:rPr kumimoji="0" lang="en-US" sz="1800" b="0" i="0" u="none" strike="noStrike" kern="1200" cap="none" spc="0" normalizeH="0" baseline="0" noProof="0" dirty="0" err="1">
                <a:ln>
                  <a:noFill/>
                </a:ln>
                <a:solidFill>
                  <a:srgbClr val="000000"/>
                </a:solidFill>
                <a:effectLst/>
                <a:uLnTx/>
                <a:uFillTx/>
                <a:latin typeface="Franklin Gothic Book" panose="020F0502020204030204"/>
                <a:ea typeface="+mn-ea"/>
                <a:cs typeface="+mn-cs"/>
              </a:rPr>
              <a:t>thi</a:t>
            </a:r>
            <a:r>
              <a:rPr lang="en-US" dirty="0">
                <a:solidFill>
                  <a:srgbClr val="000000"/>
                </a:solidFill>
                <a:latin typeface="Franklin Gothic Book" panose="020F0502020204030204"/>
              </a:rPr>
              <a:t>s time of financial difficulty.</a:t>
            </a:r>
            <a:endParaRPr kumimoji="0" lang="en-AU" sz="1800" b="0" i="0" u="none" strike="noStrike" kern="1200" cap="none" spc="0" normalizeH="0" baseline="0" noProof="0" dirty="0">
              <a:ln>
                <a:noFill/>
              </a:ln>
              <a:solidFill>
                <a:srgbClr val="000000"/>
              </a:solidFill>
              <a:effectLst/>
              <a:uLnTx/>
              <a:uFillTx/>
              <a:latin typeface="Franklin Gothic Book" panose="020F0502020204030204"/>
              <a:ea typeface="+mn-ea"/>
              <a:cs typeface="+mn-cs"/>
            </a:endParaRPr>
          </a:p>
        </p:txBody>
      </p:sp>
    </p:spTree>
    <p:extLst>
      <p:ext uri="{BB962C8B-B14F-4D97-AF65-F5344CB8AC3E}">
        <p14:creationId xmlns:p14="http://schemas.microsoft.com/office/powerpoint/2010/main" val="4104135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EB380-36A4-49A8-BBC7-DA25249D46F8}"/>
              </a:ext>
            </a:extLst>
          </p:cNvPr>
          <p:cNvSpPr>
            <a:spLocks noGrp="1"/>
          </p:cNvSpPr>
          <p:nvPr>
            <p:ph type="title"/>
          </p:nvPr>
        </p:nvSpPr>
        <p:spPr/>
        <p:txBody>
          <a:bodyPr/>
          <a:lstStyle/>
          <a:p>
            <a:r>
              <a:rPr lang="en-US" dirty="0"/>
              <a:t>Trials before purchase.</a:t>
            </a:r>
            <a:endParaRPr lang="en-AU" dirty="0"/>
          </a:p>
        </p:txBody>
      </p:sp>
      <p:sp>
        <p:nvSpPr>
          <p:cNvPr id="4" name="TextBox 3">
            <a:extLst>
              <a:ext uri="{FF2B5EF4-FFF2-40B4-BE49-F238E27FC236}">
                <a16:creationId xmlns:a16="http://schemas.microsoft.com/office/drawing/2014/main" id="{1512AE23-1D80-4334-B908-E1672F4535D8}"/>
              </a:ext>
            </a:extLst>
          </p:cNvPr>
          <p:cNvSpPr txBox="1"/>
          <p:nvPr/>
        </p:nvSpPr>
        <p:spPr>
          <a:xfrm>
            <a:off x="950976" y="2212848"/>
            <a:ext cx="10780776" cy="3416320"/>
          </a:xfrm>
          <a:prstGeom prst="rect">
            <a:avLst/>
          </a:prstGeom>
          <a:noFill/>
        </p:spPr>
        <p:txBody>
          <a:bodyPr wrap="square" rtlCol="0">
            <a:spAutoFit/>
          </a:bodyPr>
          <a:lstStyle/>
          <a:p>
            <a:r>
              <a:rPr lang="en-US" dirty="0"/>
              <a:t>During COVID, expenditure budgets are likely to have been reduced in many industries, and there may be a reluctance for significant future expenditure.</a:t>
            </a:r>
          </a:p>
          <a:p>
            <a:endParaRPr lang="en-US" dirty="0"/>
          </a:p>
          <a:p>
            <a:r>
              <a:rPr lang="en-US" dirty="0"/>
              <a:t>‘Try before you buy’ strategies may assist.  In the corporate travel and supplier space this can showcase service and value, prior to longer term commitments.</a:t>
            </a:r>
          </a:p>
          <a:p>
            <a:endParaRPr lang="en-US" dirty="0"/>
          </a:p>
          <a:p>
            <a:r>
              <a:rPr lang="en-US" dirty="0"/>
              <a:t>There will need to be ‘rules of engagement’:– </a:t>
            </a:r>
          </a:p>
          <a:p>
            <a:pPr marL="285750" indent="-285750">
              <a:buFont typeface="Arial" panose="020B0604020202020204" pitchFamily="34" charset="0"/>
              <a:buChar char="•"/>
            </a:pPr>
            <a:r>
              <a:rPr lang="en-US" dirty="0"/>
              <a:t>An agreed duration for measurement of ROI and to make it worthwhile for the vendor;</a:t>
            </a:r>
          </a:p>
          <a:p>
            <a:pPr marL="285750" indent="-285750">
              <a:buFont typeface="Arial" panose="020B0604020202020204" pitchFamily="34" charset="0"/>
              <a:buChar char="•"/>
            </a:pPr>
            <a:r>
              <a:rPr lang="en-US" dirty="0"/>
              <a:t>Exclusive trade during the duration of the trial – move the relationship from being ‘transactional’; and</a:t>
            </a:r>
          </a:p>
          <a:p>
            <a:pPr marL="285750" indent="-285750">
              <a:buFont typeface="Arial" panose="020B0604020202020204" pitchFamily="34" charset="0"/>
              <a:buChar char="•"/>
            </a:pPr>
            <a:r>
              <a:rPr lang="en-US" dirty="0"/>
              <a:t>Make sure that the payment methodology and terms are mutually beneficial.</a:t>
            </a:r>
          </a:p>
          <a:p>
            <a:pPr marL="285750" indent="-285750">
              <a:buFont typeface="Arial" panose="020B0604020202020204" pitchFamily="34" charset="0"/>
              <a:buChar char="•"/>
            </a:pPr>
            <a:endParaRPr lang="en-US" dirty="0"/>
          </a:p>
          <a:p>
            <a:r>
              <a:rPr lang="en-US" dirty="0"/>
              <a:t>If customers go through a trial and it is successful (service and value), you are likely to secure them long term.</a:t>
            </a:r>
            <a:endParaRPr lang="en-AU" dirty="0"/>
          </a:p>
        </p:txBody>
      </p:sp>
    </p:spTree>
    <p:extLst>
      <p:ext uri="{BB962C8B-B14F-4D97-AF65-F5344CB8AC3E}">
        <p14:creationId xmlns:p14="http://schemas.microsoft.com/office/powerpoint/2010/main" val="856701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EB380-36A4-49A8-BBC7-DA25249D46F8}"/>
              </a:ext>
            </a:extLst>
          </p:cNvPr>
          <p:cNvSpPr>
            <a:spLocks noGrp="1"/>
          </p:cNvSpPr>
          <p:nvPr>
            <p:ph type="title"/>
          </p:nvPr>
        </p:nvSpPr>
        <p:spPr/>
        <p:txBody>
          <a:bodyPr/>
          <a:lstStyle/>
          <a:p>
            <a:r>
              <a:rPr lang="en-US" dirty="0"/>
              <a:t>Negotiate!</a:t>
            </a:r>
            <a:endParaRPr lang="en-AU" dirty="0"/>
          </a:p>
        </p:txBody>
      </p:sp>
      <p:sp>
        <p:nvSpPr>
          <p:cNvPr id="4" name="TextBox 3">
            <a:extLst>
              <a:ext uri="{FF2B5EF4-FFF2-40B4-BE49-F238E27FC236}">
                <a16:creationId xmlns:a16="http://schemas.microsoft.com/office/drawing/2014/main" id="{1512AE23-1D80-4334-B908-E1672F4535D8}"/>
              </a:ext>
            </a:extLst>
          </p:cNvPr>
          <p:cNvSpPr txBox="1"/>
          <p:nvPr/>
        </p:nvSpPr>
        <p:spPr>
          <a:xfrm>
            <a:off x="950976" y="2212848"/>
            <a:ext cx="10780776" cy="3416320"/>
          </a:xfrm>
          <a:prstGeom prst="rect">
            <a:avLst/>
          </a:prstGeom>
          <a:noFill/>
        </p:spPr>
        <p:txBody>
          <a:bodyPr wrap="square" rtlCol="0">
            <a:spAutoFit/>
          </a:bodyPr>
          <a:lstStyle/>
          <a:p>
            <a:r>
              <a:rPr lang="en-US" dirty="0"/>
              <a:t>Customers will look for the best ‘deal’ they can get during COVID…this does not have to be the lowest service fee/commission.</a:t>
            </a:r>
          </a:p>
          <a:p>
            <a:endParaRPr lang="en-US" dirty="0"/>
          </a:p>
          <a:p>
            <a:r>
              <a:rPr lang="en-US" dirty="0"/>
              <a:t>Have a </a:t>
            </a:r>
            <a:r>
              <a:rPr lang="en-US" b="1" dirty="0"/>
              <a:t>negotiation element</a:t>
            </a:r>
            <a:r>
              <a:rPr lang="en-US" dirty="0"/>
              <a:t> in your value proposition, to achieve a win-win outcome.  You need room to </a:t>
            </a:r>
            <a:r>
              <a:rPr lang="en-US" dirty="0" err="1"/>
              <a:t>manouvre</a:t>
            </a:r>
            <a:r>
              <a:rPr lang="en-US" dirty="0"/>
              <a:t> on your pricing.  Some customers will expect this, and not the best deal offered first.</a:t>
            </a:r>
          </a:p>
          <a:p>
            <a:endParaRPr lang="en-US" dirty="0"/>
          </a:p>
          <a:p>
            <a:r>
              <a:rPr lang="en-US" dirty="0"/>
              <a:t>Plan for this.  What are the “well formed outcomes” that you and the customer need?</a:t>
            </a:r>
          </a:p>
          <a:p>
            <a:endParaRPr lang="en-US" dirty="0"/>
          </a:p>
          <a:p>
            <a:r>
              <a:rPr lang="en-US" dirty="0"/>
              <a:t>Can getting customer employees access to a premium flight lounge membership or waiving implementation or product fees (OBT), or providing supplier inclusions alleviate price focus?</a:t>
            </a:r>
          </a:p>
          <a:p>
            <a:endParaRPr lang="en-US" dirty="0"/>
          </a:p>
          <a:p>
            <a:r>
              <a:rPr lang="en-US" dirty="0"/>
              <a:t>What is your ‘walk away’ point?</a:t>
            </a:r>
          </a:p>
        </p:txBody>
      </p:sp>
    </p:spTree>
    <p:extLst>
      <p:ext uri="{BB962C8B-B14F-4D97-AF65-F5344CB8AC3E}">
        <p14:creationId xmlns:p14="http://schemas.microsoft.com/office/powerpoint/2010/main" val="104851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EB380-36A4-49A8-BBC7-DA25249D46F8}"/>
              </a:ext>
            </a:extLst>
          </p:cNvPr>
          <p:cNvSpPr>
            <a:spLocks noGrp="1"/>
          </p:cNvSpPr>
          <p:nvPr>
            <p:ph type="title"/>
          </p:nvPr>
        </p:nvSpPr>
        <p:spPr/>
        <p:txBody>
          <a:bodyPr/>
          <a:lstStyle/>
          <a:p>
            <a:r>
              <a:rPr lang="en-US" dirty="0"/>
              <a:t>Ask for the sale!</a:t>
            </a:r>
            <a:endParaRPr lang="en-AU" dirty="0"/>
          </a:p>
        </p:txBody>
      </p:sp>
      <p:sp>
        <p:nvSpPr>
          <p:cNvPr id="4" name="TextBox 3">
            <a:extLst>
              <a:ext uri="{FF2B5EF4-FFF2-40B4-BE49-F238E27FC236}">
                <a16:creationId xmlns:a16="http://schemas.microsoft.com/office/drawing/2014/main" id="{1512AE23-1D80-4334-B908-E1672F4535D8}"/>
              </a:ext>
            </a:extLst>
          </p:cNvPr>
          <p:cNvSpPr txBox="1"/>
          <p:nvPr/>
        </p:nvSpPr>
        <p:spPr>
          <a:xfrm>
            <a:off x="950976" y="2212848"/>
            <a:ext cx="10780776" cy="2031325"/>
          </a:xfrm>
          <a:prstGeom prst="rect">
            <a:avLst/>
          </a:prstGeom>
          <a:noFill/>
        </p:spPr>
        <p:txBody>
          <a:bodyPr wrap="square" rtlCol="0">
            <a:spAutoFit/>
          </a:bodyPr>
          <a:lstStyle/>
          <a:p>
            <a:r>
              <a:rPr lang="en-US" dirty="0"/>
              <a:t>Near the start of your sales process be clear on the decision-making criteria of the customer.  It will not always just be price driven.</a:t>
            </a:r>
          </a:p>
          <a:p>
            <a:endParaRPr lang="en-US" dirty="0"/>
          </a:p>
          <a:p>
            <a:r>
              <a:rPr lang="en-US" dirty="0"/>
              <a:t>What exactly does it take to switch to you?</a:t>
            </a:r>
          </a:p>
          <a:p>
            <a:endParaRPr lang="en-US" dirty="0"/>
          </a:p>
          <a:p>
            <a:r>
              <a:rPr lang="en-US" dirty="0"/>
              <a:t>What is their process?  How can you inform it?  When do they have enough information to make an informed decision? (This information assists with sales and budget planning).</a:t>
            </a:r>
          </a:p>
        </p:txBody>
      </p:sp>
    </p:spTree>
    <p:extLst>
      <p:ext uri="{BB962C8B-B14F-4D97-AF65-F5344CB8AC3E}">
        <p14:creationId xmlns:p14="http://schemas.microsoft.com/office/powerpoint/2010/main" val="1688170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484814" y="640081"/>
            <a:ext cx="3659246" cy="4835168"/>
          </a:xfrm>
        </p:spPr>
        <p:txBody>
          <a:bodyPr>
            <a:noAutofit/>
          </a:bodyPr>
          <a:lstStyle/>
          <a:p>
            <a:pPr lvl="0"/>
            <a:r>
              <a:rPr lang="en-US" sz="2000" i="1" dirty="0">
                <a:solidFill>
                  <a:srgbClr val="FFFFFF"/>
                </a:solidFill>
              </a:rPr>
              <a:t>Remember borders will not stay closed forever.</a:t>
            </a:r>
            <a:br>
              <a:rPr lang="en-US" sz="2000" i="1" dirty="0">
                <a:solidFill>
                  <a:srgbClr val="FFFFFF"/>
                </a:solidFill>
              </a:rPr>
            </a:br>
            <a:br>
              <a:rPr lang="en-US" sz="2000" i="1" dirty="0">
                <a:solidFill>
                  <a:srgbClr val="FFFFFF"/>
                </a:solidFill>
              </a:rPr>
            </a:br>
            <a:r>
              <a:rPr lang="en-US" sz="2000" i="1" dirty="0">
                <a:solidFill>
                  <a:srgbClr val="FFFFFF"/>
                </a:solidFill>
              </a:rPr>
              <a:t>Congratulations on investing in your personal selling technique with TIME!</a:t>
            </a:r>
            <a:br>
              <a:rPr lang="en-US" sz="2000" i="1" dirty="0">
                <a:solidFill>
                  <a:srgbClr val="FFFFFF"/>
                </a:solidFill>
              </a:rPr>
            </a:br>
            <a:br>
              <a:rPr lang="en-US" sz="2000" i="1" dirty="0">
                <a:solidFill>
                  <a:srgbClr val="FFFFFF"/>
                </a:solidFill>
              </a:rPr>
            </a:br>
            <a:r>
              <a:rPr lang="en-US" sz="2000" i="1" dirty="0">
                <a:solidFill>
                  <a:srgbClr val="FFFFFF"/>
                </a:solidFill>
              </a:rPr>
              <a:t>Moving market share is how you get ahead of the game!</a:t>
            </a:r>
            <a:br>
              <a:rPr lang="en-US" sz="2000" i="1" dirty="0">
                <a:solidFill>
                  <a:srgbClr val="FFFFFF"/>
                </a:solidFill>
              </a:rPr>
            </a:br>
            <a:br>
              <a:rPr lang="en-US" sz="2000" i="1" dirty="0">
                <a:solidFill>
                  <a:srgbClr val="FFFFFF"/>
                </a:solidFill>
              </a:rPr>
            </a:br>
            <a:r>
              <a:rPr lang="en-US" sz="2000" i="1" dirty="0">
                <a:solidFill>
                  <a:srgbClr val="FFFFFF"/>
                </a:solidFill>
              </a:rPr>
              <a:t>Remember everything you do in personal selling is deliberate!</a:t>
            </a:r>
            <a:br>
              <a:rPr lang="en-US" sz="2000" i="1" dirty="0">
                <a:solidFill>
                  <a:srgbClr val="FFFFFF"/>
                </a:solidFill>
              </a:rPr>
            </a:br>
            <a:br>
              <a:rPr lang="en-US" sz="2000" i="1" dirty="0">
                <a:solidFill>
                  <a:srgbClr val="FFFFFF"/>
                </a:solidFill>
              </a:rPr>
            </a:br>
            <a:br>
              <a:rPr lang="en-US" sz="2000" i="1" dirty="0">
                <a:solidFill>
                  <a:srgbClr val="FFFFFF"/>
                </a:solidFill>
              </a:rPr>
            </a:br>
            <a:r>
              <a:rPr lang="en-US" sz="2000" i="1" dirty="0">
                <a:solidFill>
                  <a:srgbClr val="FFFFFF"/>
                </a:solidFill>
              </a:rPr>
              <a:t>Happy sailing!</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484814" y="5709428"/>
            <a:ext cx="3659246" cy="1038843"/>
          </a:xfrm>
        </p:spPr>
        <p:txBody>
          <a:bodyPr>
            <a:normAutofit fontScale="77500" lnSpcReduction="20000"/>
          </a:bodyPr>
          <a:lstStyle/>
          <a:p>
            <a:r>
              <a:rPr lang="en-US" sz="1800" dirty="0">
                <a:solidFill>
                  <a:srgbClr val="FFFFFF"/>
                </a:solidFill>
              </a:rPr>
              <a:t>For further assistance contact me via details on my </a:t>
            </a:r>
            <a:r>
              <a:rPr lang="en-US" sz="1800" dirty="0" err="1">
                <a:solidFill>
                  <a:srgbClr val="FFFFFF"/>
                </a:solidFill>
              </a:rPr>
              <a:t>linkedin</a:t>
            </a:r>
            <a:r>
              <a:rPr lang="en-US" sz="1800" dirty="0">
                <a:solidFill>
                  <a:srgbClr val="FFFFFF"/>
                </a:solidFill>
              </a:rPr>
              <a:t> profile.</a:t>
            </a:r>
          </a:p>
          <a:p>
            <a:r>
              <a:rPr lang="en-US" sz="1800" dirty="0">
                <a:solidFill>
                  <a:srgbClr val="FFFFFF"/>
                </a:solidFill>
              </a:rPr>
              <a:t>Andre </a:t>
            </a:r>
            <a:r>
              <a:rPr lang="en-US" sz="1800" dirty="0" err="1">
                <a:solidFill>
                  <a:srgbClr val="FFFFFF"/>
                </a:solidFill>
              </a:rPr>
              <a:t>moten</a:t>
            </a:r>
            <a:endParaRPr lang="en-US" sz="1800" dirty="0">
              <a:solidFill>
                <a:srgbClr val="FFFFFF"/>
              </a:solidFill>
            </a:endParaRPr>
          </a:p>
        </p:txBody>
      </p:sp>
      <p:cxnSp>
        <p:nvCxnSpPr>
          <p:cNvPr id="56" name="Straight Connector 55">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descr="A person wearing a suit and tie&#10;&#10;Description automatically generated">
            <a:extLst>
              <a:ext uri="{FF2B5EF4-FFF2-40B4-BE49-F238E27FC236}">
                <a16:creationId xmlns:a16="http://schemas.microsoft.com/office/drawing/2014/main" id="{CD89E566-E16F-4FC6-B730-1DB211CD461C}"/>
              </a:ext>
            </a:extLst>
          </p:cNvPr>
          <p:cNvPicPr>
            <a:picLocks noChangeAspect="1"/>
          </p:cNvPicPr>
          <p:nvPr/>
        </p:nvPicPr>
        <p:blipFill rotWithShape="1">
          <a:blip r:embed="rId2"/>
          <a:srcRect r="-1" b="9247"/>
          <a:stretch/>
        </p:blipFill>
        <p:spPr>
          <a:xfrm>
            <a:off x="4635095" y="10"/>
            <a:ext cx="7556889" cy="6857990"/>
          </a:xfrm>
          <a:prstGeom prst="rect">
            <a:avLst/>
          </a:prstGeom>
        </p:spPr>
      </p:pic>
      <p:pic>
        <p:nvPicPr>
          <p:cNvPr id="5" name="Picture 4" descr="A picture containing outdoor, person, snow, tree&#10;&#10;Description automatically generated">
            <a:extLst>
              <a:ext uri="{FF2B5EF4-FFF2-40B4-BE49-F238E27FC236}">
                <a16:creationId xmlns:a16="http://schemas.microsoft.com/office/drawing/2014/main" id="{9808CFC4-ED7C-49CD-B002-2A8E2BD5A1A1}"/>
              </a:ext>
            </a:extLst>
          </p:cNvPr>
          <p:cNvPicPr>
            <a:picLocks noChangeAspect="1"/>
          </p:cNvPicPr>
          <p:nvPr/>
        </p:nvPicPr>
        <p:blipFill>
          <a:blip r:embed="rId3"/>
          <a:stretch>
            <a:fillRect/>
          </a:stretch>
        </p:blipFill>
        <p:spPr>
          <a:xfrm rot="5400000">
            <a:off x="4984547" y="-349463"/>
            <a:ext cx="6858000" cy="7556905"/>
          </a:xfrm>
          <a:prstGeom prst="rect">
            <a:avLst/>
          </a:prstGeom>
        </p:spPr>
      </p:pic>
    </p:spTree>
    <p:extLst>
      <p:ext uri="{BB962C8B-B14F-4D97-AF65-F5344CB8AC3E}">
        <p14:creationId xmlns:p14="http://schemas.microsoft.com/office/powerpoint/2010/main" val="330493455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484814" y="640081"/>
            <a:ext cx="3659246" cy="3998826"/>
          </a:xfrm>
        </p:spPr>
        <p:txBody>
          <a:bodyPr>
            <a:noAutofit/>
          </a:bodyPr>
          <a:lstStyle/>
          <a:p>
            <a:pPr lvl="0"/>
            <a:r>
              <a:rPr lang="en-US" sz="2000" i="1" dirty="0">
                <a:solidFill>
                  <a:srgbClr val="FFFFFF"/>
                </a:solidFill>
              </a:rPr>
              <a:t>“Personal selling… When two-way communication is required to effect a sale – B2B &amp; B2C.”</a:t>
            </a:r>
            <a:br>
              <a:rPr lang="en-US" sz="2000" i="1" dirty="0">
                <a:solidFill>
                  <a:srgbClr val="FFFFFF"/>
                </a:solidFill>
              </a:rPr>
            </a:br>
            <a:br>
              <a:rPr lang="en-US" sz="2000" i="1" dirty="0">
                <a:solidFill>
                  <a:srgbClr val="FFFFFF"/>
                </a:solidFill>
              </a:rPr>
            </a:br>
            <a:r>
              <a:rPr lang="en-US" sz="2000" i="1" dirty="0">
                <a:solidFill>
                  <a:srgbClr val="FFFFFF"/>
                </a:solidFill>
              </a:rPr>
              <a:t>√ $2b in economic impact from the staging of the Sydney Olympics….in QLD!</a:t>
            </a:r>
            <a:br>
              <a:rPr lang="en-US" sz="2000" i="1" dirty="0">
                <a:solidFill>
                  <a:srgbClr val="FFFFFF"/>
                </a:solidFill>
              </a:rPr>
            </a:br>
            <a:br>
              <a:rPr lang="en-US" sz="2000" i="1" dirty="0">
                <a:solidFill>
                  <a:srgbClr val="FFFFFF"/>
                </a:solidFill>
              </a:rPr>
            </a:br>
            <a:r>
              <a:rPr lang="en-US" sz="2000" i="1" dirty="0">
                <a:solidFill>
                  <a:srgbClr val="FFFFFF"/>
                </a:solidFill>
              </a:rPr>
              <a:t>√ Pivotal to taking CTM from $18m to $1.156b in 18 years in ANZ.</a:t>
            </a:r>
            <a:br>
              <a:rPr lang="en-US" sz="2000" i="1" dirty="0">
                <a:solidFill>
                  <a:srgbClr val="FFFFFF"/>
                </a:solidFill>
              </a:rPr>
            </a:br>
            <a:br>
              <a:rPr lang="en-US" sz="2000" i="1" dirty="0">
                <a:solidFill>
                  <a:srgbClr val="FFFFFF"/>
                </a:solidFill>
              </a:rPr>
            </a:br>
            <a:r>
              <a:rPr lang="en-US" sz="2000" i="1" dirty="0">
                <a:solidFill>
                  <a:srgbClr val="FFFFFF"/>
                </a:solidFill>
              </a:rPr>
              <a:t>√  Business growth/development acceleration expertise</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484814" y="5709429"/>
            <a:ext cx="3659246" cy="452528"/>
          </a:xfrm>
        </p:spPr>
        <p:txBody>
          <a:bodyPr>
            <a:normAutofit/>
          </a:bodyPr>
          <a:lstStyle/>
          <a:p>
            <a:r>
              <a:rPr lang="en-US" sz="1800" dirty="0">
                <a:solidFill>
                  <a:srgbClr val="FFFFFF"/>
                </a:solidFill>
              </a:rPr>
              <a:t>- Andre</a:t>
            </a:r>
          </a:p>
        </p:txBody>
      </p:sp>
      <p:cxnSp>
        <p:nvCxnSpPr>
          <p:cNvPr id="56" name="Straight Connector 55">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descr="A person wearing a suit and tie&#10;&#10;Description automatically generated">
            <a:extLst>
              <a:ext uri="{FF2B5EF4-FFF2-40B4-BE49-F238E27FC236}">
                <a16:creationId xmlns:a16="http://schemas.microsoft.com/office/drawing/2014/main" id="{CD89E566-E16F-4FC6-B730-1DB211CD461C}"/>
              </a:ext>
            </a:extLst>
          </p:cNvPr>
          <p:cNvPicPr>
            <a:picLocks noChangeAspect="1"/>
          </p:cNvPicPr>
          <p:nvPr/>
        </p:nvPicPr>
        <p:blipFill rotWithShape="1">
          <a:blip r:embed="rId2"/>
          <a:srcRect r="-1" b="9247"/>
          <a:stretch/>
        </p:blipFill>
        <p:spPr>
          <a:xfrm>
            <a:off x="4635095" y="10"/>
            <a:ext cx="7556889" cy="6857990"/>
          </a:xfrm>
          <a:prstGeom prst="rect">
            <a:avLst/>
          </a:prstGeom>
        </p:spPr>
      </p:pic>
    </p:spTree>
    <p:extLst>
      <p:ext uri="{BB962C8B-B14F-4D97-AF65-F5344CB8AC3E}">
        <p14:creationId xmlns:p14="http://schemas.microsoft.com/office/powerpoint/2010/main" val="19171460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EC9DD-5612-434A-B93F-C68616FBE5A7}"/>
              </a:ext>
            </a:extLst>
          </p:cNvPr>
          <p:cNvSpPr>
            <a:spLocks noGrp="1"/>
          </p:cNvSpPr>
          <p:nvPr>
            <p:ph type="title"/>
          </p:nvPr>
        </p:nvSpPr>
        <p:spPr/>
        <p:txBody>
          <a:bodyPr/>
          <a:lstStyle/>
          <a:p>
            <a:r>
              <a:rPr lang="en-US" dirty="0"/>
              <a:t>Agenda (with many ideas!)</a:t>
            </a:r>
            <a:endParaRPr lang="en-AU" dirty="0"/>
          </a:p>
        </p:txBody>
      </p:sp>
      <p:sp>
        <p:nvSpPr>
          <p:cNvPr id="3" name="TextBox 2">
            <a:extLst>
              <a:ext uri="{FF2B5EF4-FFF2-40B4-BE49-F238E27FC236}">
                <a16:creationId xmlns:a16="http://schemas.microsoft.com/office/drawing/2014/main" id="{C64F511C-2CA2-45A3-900A-DCA64DEC8A93}"/>
              </a:ext>
            </a:extLst>
          </p:cNvPr>
          <p:cNvSpPr txBox="1"/>
          <p:nvPr/>
        </p:nvSpPr>
        <p:spPr>
          <a:xfrm>
            <a:off x="822960" y="2249424"/>
            <a:ext cx="11045952" cy="3693319"/>
          </a:xfrm>
          <a:prstGeom prst="rect">
            <a:avLst/>
          </a:prstGeom>
          <a:noFill/>
        </p:spPr>
        <p:txBody>
          <a:bodyPr wrap="square" rtlCol="0">
            <a:spAutoFit/>
          </a:bodyPr>
          <a:lstStyle/>
          <a:p>
            <a:pPr marL="285750" indent="-285750">
              <a:buFont typeface="Arial" panose="020B0604020202020204" pitchFamily="34" charset="0"/>
              <a:buChar char="•"/>
            </a:pPr>
            <a:r>
              <a:rPr lang="en-US" dirty="0"/>
              <a:t>Selling during COVID is different.  It’s “depressed”.</a:t>
            </a:r>
          </a:p>
          <a:p>
            <a:pPr marL="285750" indent="-285750">
              <a:buFont typeface="Arial" panose="020B0604020202020204" pitchFamily="34" charset="0"/>
              <a:buChar char="•"/>
            </a:pPr>
            <a:r>
              <a:rPr lang="en-US" dirty="0"/>
              <a:t>Have and revisit your Sales Plan. </a:t>
            </a:r>
          </a:p>
          <a:p>
            <a:pPr marL="285750" indent="-285750">
              <a:buFont typeface="Arial" panose="020B0604020202020204" pitchFamily="34" charset="0"/>
              <a:buChar char="•"/>
            </a:pPr>
            <a:r>
              <a:rPr lang="en-US" dirty="0"/>
              <a:t>Get personal (where allowed).</a:t>
            </a:r>
          </a:p>
          <a:p>
            <a:pPr marL="285750" indent="-285750">
              <a:buFont typeface="Arial" panose="020B0604020202020204" pitchFamily="34" charset="0"/>
              <a:buChar char="•"/>
            </a:pPr>
            <a:r>
              <a:rPr lang="en-US" dirty="0"/>
              <a:t>Have more proactivity and contact points in your sales process.</a:t>
            </a:r>
          </a:p>
          <a:p>
            <a:pPr marL="285750" indent="-285750">
              <a:buFont typeface="Arial" panose="020B0604020202020204" pitchFamily="34" charset="0"/>
              <a:buChar char="•"/>
            </a:pPr>
            <a:r>
              <a:rPr lang="en-US" dirty="0"/>
              <a:t>Aim high in stakeholder engagement.</a:t>
            </a:r>
          </a:p>
          <a:p>
            <a:pPr marL="285750" indent="-285750">
              <a:buFont typeface="Arial" panose="020B0604020202020204" pitchFamily="34" charset="0"/>
              <a:buChar char="•"/>
            </a:pPr>
            <a:r>
              <a:rPr lang="en-US" dirty="0"/>
              <a:t>Map the process for the customer.</a:t>
            </a:r>
          </a:p>
          <a:p>
            <a:pPr marL="285750" indent="-285750">
              <a:buFont typeface="Arial" panose="020B0604020202020204" pitchFamily="34" charset="0"/>
              <a:buChar char="•"/>
            </a:pPr>
            <a:r>
              <a:rPr lang="en-US" dirty="0"/>
              <a:t>Story telling.</a:t>
            </a:r>
          </a:p>
          <a:p>
            <a:pPr marL="285750" indent="-285750">
              <a:buFont typeface="Arial" panose="020B0604020202020204" pitchFamily="34" charset="0"/>
              <a:buChar char="•"/>
            </a:pPr>
            <a:r>
              <a:rPr lang="en-US" dirty="0"/>
              <a:t>Build urgency.</a:t>
            </a:r>
          </a:p>
          <a:p>
            <a:pPr marL="285750" indent="-285750">
              <a:buFont typeface="Arial" panose="020B0604020202020204" pitchFamily="34" charset="0"/>
              <a:buChar char="•"/>
            </a:pPr>
            <a:r>
              <a:rPr lang="en-US" dirty="0"/>
              <a:t>Comparisons and contrasts.</a:t>
            </a:r>
          </a:p>
          <a:p>
            <a:pPr marL="285750" indent="-285750">
              <a:buFont typeface="Arial" panose="020B0604020202020204" pitchFamily="34" charset="0"/>
              <a:buChar char="•"/>
            </a:pPr>
            <a:r>
              <a:rPr lang="en-US" dirty="0"/>
              <a:t>Trials before purchase.</a:t>
            </a:r>
          </a:p>
          <a:p>
            <a:pPr marL="285750" indent="-285750">
              <a:buFont typeface="Arial" panose="020B0604020202020204" pitchFamily="34" charset="0"/>
              <a:buChar char="•"/>
            </a:pPr>
            <a:r>
              <a:rPr lang="en-US" dirty="0"/>
              <a:t>Negotiate!</a:t>
            </a:r>
          </a:p>
          <a:p>
            <a:pPr marL="285750" indent="-285750">
              <a:buFont typeface="Arial" panose="020B0604020202020204" pitchFamily="34" charset="0"/>
              <a:buChar char="•"/>
            </a:pPr>
            <a:r>
              <a:rPr lang="en-US" dirty="0"/>
              <a:t>Ask for the ‘sale’! – the difference between “selling’ and “marketing”.</a:t>
            </a:r>
          </a:p>
          <a:p>
            <a:pPr marL="285750" indent="-285750">
              <a:buFont typeface="Arial" panose="020B0604020202020204" pitchFamily="34" charset="0"/>
              <a:buChar char="•"/>
            </a:pPr>
            <a:r>
              <a:rPr lang="en-US" dirty="0"/>
              <a:t>Questions.</a:t>
            </a:r>
            <a:endParaRPr lang="en-AU" dirty="0"/>
          </a:p>
        </p:txBody>
      </p:sp>
    </p:spTree>
    <p:extLst>
      <p:ext uri="{BB962C8B-B14F-4D97-AF65-F5344CB8AC3E}">
        <p14:creationId xmlns:p14="http://schemas.microsoft.com/office/powerpoint/2010/main" val="82536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97D4-388E-49D1-BDD0-9348C94CA866}"/>
              </a:ext>
            </a:extLst>
          </p:cNvPr>
          <p:cNvSpPr>
            <a:spLocks noGrp="1"/>
          </p:cNvSpPr>
          <p:nvPr>
            <p:ph type="title"/>
          </p:nvPr>
        </p:nvSpPr>
        <p:spPr/>
        <p:txBody>
          <a:bodyPr/>
          <a:lstStyle/>
          <a:p>
            <a:r>
              <a:rPr lang="en-US" dirty="0"/>
              <a:t>Revisit the Sales Plan (for COVID)</a:t>
            </a:r>
            <a:endParaRPr lang="en-AU" dirty="0"/>
          </a:p>
        </p:txBody>
      </p:sp>
      <p:sp>
        <p:nvSpPr>
          <p:cNvPr id="3" name="Content Placeholder 2">
            <a:extLst>
              <a:ext uri="{FF2B5EF4-FFF2-40B4-BE49-F238E27FC236}">
                <a16:creationId xmlns:a16="http://schemas.microsoft.com/office/drawing/2014/main" id="{FA22F4B3-03ED-481C-ADCA-E98BB84734F1}"/>
              </a:ext>
            </a:extLst>
          </p:cNvPr>
          <p:cNvSpPr>
            <a:spLocks noGrp="1"/>
          </p:cNvSpPr>
          <p:nvPr>
            <p:ph idx="1"/>
          </p:nvPr>
        </p:nvSpPr>
        <p:spPr/>
        <p:txBody>
          <a:bodyPr>
            <a:normAutofit fontScale="92500" lnSpcReduction="10000"/>
          </a:bodyPr>
          <a:lstStyle/>
          <a:p>
            <a:r>
              <a:rPr lang="en-US" dirty="0"/>
              <a:t>What activity levels are required to be successful, e.g. cold calls per week?</a:t>
            </a:r>
          </a:p>
          <a:p>
            <a:r>
              <a:rPr lang="en-US" dirty="0"/>
              <a:t>Are you measuring conversion rates, i.e. cold calls to discovery meetings?</a:t>
            </a:r>
          </a:p>
          <a:p>
            <a:r>
              <a:rPr lang="en-US" dirty="0"/>
              <a:t>These should be performance goals or KPIs.</a:t>
            </a:r>
          </a:p>
          <a:p>
            <a:r>
              <a:rPr lang="en-US" dirty="0"/>
              <a:t>Who have you targeted?  Does their collective spends add up to your sales target?</a:t>
            </a:r>
          </a:p>
          <a:p>
            <a:r>
              <a:rPr lang="en-US" dirty="0"/>
              <a:t>Focus on the prospective customers that are continuing to buy during COVID, or have the greatest need for your products and services, e.g. could cruise ships move freight or do TMCs have medical, legal and government customers?</a:t>
            </a:r>
          </a:p>
          <a:p>
            <a:r>
              <a:rPr lang="en-US" dirty="0"/>
              <a:t>Where are you hunting and is it lucrative?  Work collaboratively with airline reps, international affiliations, e.g. Radius, </a:t>
            </a:r>
            <a:r>
              <a:rPr lang="en-US" dirty="0" err="1"/>
              <a:t>GlobalStar</a:t>
            </a:r>
            <a:r>
              <a:rPr lang="en-US" dirty="0"/>
              <a:t> </a:t>
            </a:r>
            <a:r>
              <a:rPr lang="en-US" dirty="0" err="1"/>
              <a:t>etc</a:t>
            </a:r>
            <a:r>
              <a:rPr lang="en-US" dirty="0"/>
              <a:t>, </a:t>
            </a:r>
            <a:r>
              <a:rPr lang="en-US" dirty="0" err="1"/>
              <a:t>Austrade</a:t>
            </a:r>
            <a:r>
              <a:rPr lang="en-US" dirty="0"/>
              <a:t>, who needs to travel for work on Seek.com, Chambers of Commerce, exporters database, lists of high net worth individuals (BRW).</a:t>
            </a:r>
          </a:p>
          <a:p>
            <a:pPr marL="0" indent="0">
              <a:buNone/>
            </a:pPr>
            <a:endParaRPr lang="en-US" dirty="0"/>
          </a:p>
          <a:p>
            <a:endParaRPr lang="en-AU" dirty="0"/>
          </a:p>
        </p:txBody>
      </p:sp>
    </p:spTree>
    <p:extLst>
      <p:ext uri="{BB962C8B-B14F-4D97-AF65-F5344CB8AC3E}">
        <p14:creationId xmlns:p14="http://schemas.microsoft.com/office/powerpoint/2010/main" val="3775916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C27FE42-B907-4C73-B5E6-2430D3D5DD49}"/>
              </a:ext>
            </a:extLst>
          </p:cNvPr>
          <p:cNvSpPr>
            <a:spLocks noGrp="1"/>
          </p:cNvSpPr>
          <p:nvPr>
            <p:ph type="pic" idx="1"/>
          </p:nvPr>
        </p:nvSpPr>
        <p:spPr>
          <a:xfrm>
            <a:off x="15" y="-18288"/>
            <a:ext cx="12191985" cy="4578350"/>
          </a:xfrm>
        </p:spPr>
      </p:sp>
      <p:sp>
        <p:nvSpPr>
          <p:cNvPr id="3" name="Title 2">
            <a:extLst>
              <a:ext uri="{FF2B5EF4-FFF2-40B4-BE49-F238E27FC236}">
                <a16:creationId xmlns:a16="http://schemas.microsoft.com/office/drawing/2014/main" id="{DC684007-D36E-4BCC-8093-433327A421D7}"/>
              </a:ext>
            </a:extLst>
          </p:cNvPr>
          <p:cNvSpPr>
            <a:spLocks noGrp="1"/>
          </p:cNvSpPr>
          <p:nvPr>
            <p:ph type="title"/>
          </p:nvPr>
        </p:nvSpPr>
        <p:spPr/>
        <p:txBody>
          <a:bodyPr/>
          <a:lstStyle/>
          <a:p>
            <a:r>
              <a:rPr lang="en-US" dirty="0"/>
              <a:t>Get personal</a:t>
            </a:r>
            <a:endParaRPr lang="en-AU" dirty="0"/>
          </a:p>
        </p:txBody>
      </p:sp>
      <p:sp>
        <p:nvSpPr>
          <p:cNvPr id="4" name="Text Placeholder 3">
            <a:extLst>
              <a:ext uri="{FF2B5EF4-FFF2-40B4-BE49-F238E27FC236}">
                <a16:creationId xmlns:a16="http://schemas.microsoft.com/office/drawing/2014/main" id="{36AD79FB-6510-4F15-BD57-152E5A6F75B7}"/>
              </a:ext>
            </a:extLst>
          </p:cNvPr>
          <p:cNvSpPr>
            <a:spLocks noGrp="1"/>
          </p:cNvSpPr>
          <p:nvPr>
            <p:ph type="body" sz="half" idx="2"/>
          </p:nvPr>
        </p:nvSpPr>
        <p:spPr/>
        <p:txBody>
          <a:bodyPr/>
          <a:lstStyle/>
          <a:p>
            <a:r>
              <a:rPr lang="en-US" dirty="0"/>
              <a:t>Where you can… virtual live discussions </a:t>
            </a:r>
            <a:r>
              <a:rPr lang="en-US" dirty="0" err="1"/>
              <a:t>definately</a:t>
            </a:r>
            <a:r>
              <a:rPr lang="en-US" dirty="0"/>
              <a:t> can count.  Offering the sale of a product/service with a LinkedIn invitation for connection…does not!</a:t>
            </a:r>
            <a:endParaRPr lang="en-AU" dirty="0"/>
          </a:p>
        </p:txBody>
      </p:sp>
      <p:sp>
        <p:nvSpPr>
          <p:cNvPr id="5" name="TextBox 4">
            <a:extLst>
              <a:ext uri="{FF2B5EF4-FFF2-40B4-BE49-F238E27FC236}">
                <a16:creationId xmlns:a16="http://schemas.microsoft.com/office/drawing/2014/main" id="{3610D002-A2D5-4D80-B5C4-E57EE3BACF9B}"/>
              </a:ext>
            </a:extLst>
          </p:cNvPr>
          <p:cNvSpPr txBox="1"/>
          <p:nvPr/>
        </p:nvSpPr>
        <p:spPr>
          <a:xfrm>
            <a:off x="292608" y="393192"/>
            <a:ext cx="11649456" cy="2862322"/>
          </a:xfrm>
          <a:prstGeom prst="rect">
            <a:avLst/>
          </a:prstGeom>
          <a:noFill/>
        </p:spPr>
        <p:txBody>
          <a:bodyPr wrap="square" rtlCol="0">
            <a:spAutoFit/>
          </a:bodyPr>
          <a:lstStyle/>
          <a:p>
            <a:r>
              <a:rPr lang="en-US" dirty="0"/>
              <a:t>Face to face beats email, texts and other electronic messaging and phone calls (in isolation).</a:t>
            </a:r>
          </a:p>
          <a:p>
            <a:endParaRPr lang="en-AU" dirty="0"/>
          </a:p>
          <a:p>
            <a:r>
              <a:rPr lang="en-AU" dirty="0"/>
              <a:t>Virtual meetings and discussions can be an alternative (especially during COVID and lockdowns!)</a:t>
            </a:r>
          </a:p>
          <a:p>
            <a:endParaRPr lang="en-AU" dirty="0"/>
          </a:p>
          <a:p>
            <a:r>
              <a:rPr lang="en-AU" dirty="0"/>
              <a:t>Remember people do business with people they know and like (and eventually trust).</a:t>
            </a:r>
          </a:p>
          <a:p>
            <a:endParaRPr lang="en-AU" dirty="0"/>
          </a:p>
          <a:p>
            <a:r>
              <a:rPr lang="en-AU" dirty="0"/>
              <a:t>You can’t always effectively provide value propositions, transactional comparisons, implementation plans or pitch presentations remotely...and accurately assess verbal and </a:t>
            </a:r>
            <a:r>
              <a:rPr lang="en-AU" b="1" dirty="0"/>
              <a:t>non-verbal </a:t>
            </a:r>
            <a:r>
              <a:rPr lang="en-AU" dirty="0"/>
              <a:t>feedback.</a:t>
            </a:r>
          </a:p>
          <a:p>
            <a:endParaRPr lang="en-AU" dirty="0"/>
          </a:p>
          <a:p>
            <a:r>
              <a:rPr lang="en-AU" dirty="0"/>
              <a:t>Just sending marketing collateral to a customer, will not necessarily convert to a sale!</a:t>
            </a:r>
          </a:p>
        </p:txBody>
      </p:sp>
    </p:spTree>
    <p:extLst>
      <p:ext uri="{BB962C8B-B14F-4D97-AF65-F5344CB8AC3E}">
        <p14:creationId xmlns:p14="http://schemas.microsoft.com/office/powerpoint/2010/main" val="730714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EB380-36A4-49A8-BBC7-DA25249D46F8}"/>
              </a:ext>
            </a:extLst>
          </p:cNvPr>
          <p:cNvSpPr>
            <a:spLocks noGrp="1"/>
          </p:cNvSpPr>
          <p:nvPr>
            <p:ph type="title"/>
          </p:nvPr>
        </p:nvSpPr>
        <p:spPr/>
        <p:txBody>
          <a:bodyPr/>
          <a:lstStyle/>
          <a:p>
            <a:r>
              <a:rPr lang="en-US" dirty="0"/>
              <a:t>More contact points in the sales process…</a:t>
            </a:r>
            <a:endParaRPr lang="en-AU" dirty="0"/>
          </a:p>
        </p:txBody>
      </p:sp>
      <p:sp>
        <p:nvSpPr>
          <p:cNvPr id="4" name="TextBox 3">
            <a:extLst>
              <a:ext uri="{FF2B5EF4-FFF2-40B4-BE49-F238E27FC236}">
                <a16:creationId xmlns:a16="http://schemas.microsoft.com/office/drawing/2014/main" id="{1512AE23-1D80-4334-B908-E1672F4535D8}"/>
              </a:ext>
            </a:extLst>
          </p:cNvPr>
          <p:cNvSpPr txBox="1"/>
          <p:nvPr/>
        </p:nvSpPr>
        <p:spPr>
          <a:xfrm>
            <a:off x="950976" y="2212848"/>
            <a:ext cx="10780776" cy="3139321"/>
          </a:xfrm>
          <a:prstGeom prst="rect">
            <a:avLst/>
          </a:prstGeom>
          <a:noFill/>
        </p:spPr>
        <p:txBody>
          <a:bodyPr wrap="square" rtlCol="0">
            <a:spAutoFit/>
          </a:bodyPr>
          <a:lstStyle/>
          <a:p>
            <a:r>
              <a:rPr lang="en-US" dirty="0"/>
              <a:t>What is your sales process for success?  Is there a need for cold calling – discovery meetings – alignment discussions – presentations/quotations/bids – closing strategies?</a:t>
            </a:r>
          </a:p>
          <a:p>
            <a:endParaRPr lang="en-US" dirty="0"/>
          </a:p>
          <a:p>
            <a:r>
              <a:rPr lang="en-US" dirty="0"/>
              <a:t>Will alignment serve you to build a deeper rapport?</a:t>
            </a:r>
          </a:p>
          <a:p>
            <a:endParaRPr lang="en-US" dirty="0"/>
          </a:p>
          <a:p>
            <a:r>
              <a:rPr lang="en-US" dirty="0"/>
              <a:t>You should never be “awaiting a customer decision”, but rather leading them through a tried and tested sales process.</a:t>
            </a:r>
          </a:p>
          <a:p>
            <a:endParaRPr lang="en-US" dirty="0"/>
          </a:p>
          <a:p>
            <a:r>
              <a:rPr lang="en-US" dirty="0"/>
              <a:t>Customers are hesitant during COVID/GFC </a:t>
            </a:r>
            <a:r>
              <a:rPr lang="en-US" dirty="0" err="1"/>
              <a:t>etc</a:t>
            </a:r>
            <a:r>
              <a:rPr lang="en-US" dirty="0"/>
              <a:t>, given ‘tightness’ on resources and money.  Multiple contact points and the ability to prescribe an agreed process is key, e.g. will a demonstration blow your competitors out of the water!</a:t>
            </a:r>
            <a:endParaRPr lang="en-AU" dirty="0"/>
          </a:p>
        </p:txBody>
      </p:sp>
    </p:spTree>
    <p:extLst>
      <p:ext uri="{BB962C8B-B14F-4D97-AF65-F5344CB8AC3E}">
        <p14:creationId xmlns:p14="http://schemas.microsoft.com/office/powerpoint/2010/main" val="1285840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C27FE42-B907-4C73-B5E6-2430D3D5DD49}"/>
              </a:ext>
            </a:extLst>
          </p:cNvPr>
          <p:cNvSpPr>
            <a:spLocks noGrp="1"/>
          </p:cNvSpPr>
          <p:nvPr>
            <p:ph type="pic" idx="1"/>
          </p:nvPr>
        </p:nvSpPr>
        <p:spPr>
          <a:xfrm>
            <a:off x="15" y="-18288"/>
            <a:ext cx="12191985" cy="4578350"/>
          </a:xfrm>
        </p:spPr>
      </p:sp>
      <p:sp>
        <p:nvSpPr>
          <p:cNvPr id="3" name="Title 2">
            <a:extLst>
              <a:ext uri="{FF2B5EF4-FFF2-40B4-BE49-F238E27FC236}">
                <a16:creationId xmlns:a16="http://schemas.microsoft.com/office/drawing/2014/main" id="{DC684007-D36E-4BCC-8093-433327A421D7}"/>
              </a:ext>
            </a:extLst>
          </p:cNvPr>
          <p:cNvSpPr>
            <a:spLocks noGrp="1"/>
          </p:cNvSpPr>
          <p:nvPr>
            <p:ph type="title"/>
          </p:nvPr>
        </p:nvSpPr>
        <p:spPr/>
        <p:txBody>
          <a:bodyPr/>
          <a:lstStyle/>
          <a:p>
            <a:r>
              <a:rPr lang="en-US" dirty="0"/>
              <a:t>Aim higher in stakeholder engagement.</a:t>
            </a:r>
            <a:endParaRPr lang="en-AU" dirty="0"/>
          </a:p>
        </p:txBody>
      </p:sp>
      <p:sp>
        <p:nvSpPr>
          <p:cNvPr id="4" name="Text Placeholder 3">
            <a:extLst>
              <a:ext uri="{FF2B5EF4-FFF2-40B4-BE49-F238E27FC236}">
                <a16:creationId xmlns:a16="http://schemas.microsoft.com/office/drawing/2014/main" id="{36AD79FB-6510-4F15-BD57-152E5A6F75B7}"/>
              </a:ext>
            </a:extLst>
          </p:cNvPr>
          <p:cNvSpPr>
            <a:spLocks noGrp="1"/>
          </p:cNvSpPr>
          <p:nvPr>
            <p:ph type="body" sz="half" idx="2"/>
          </p:nvPr>
        </p:nvSpPr>
        <p:spPr/>
        <p:txBody>
          <a:bodyPr/>
          <a:lstStyle/>
          <a:p>
            <a:r>
              <a:rPr lang="en-US" dirty="0"/>
              <a:t>Decision making has ‘</a:t>
            </a:r>
            <a:r>
              <a:rPr lang="en-US" dirty="0" err="1"/>
              <a:t>centralised</a:t>
            </a:r>
            <a:r>
              <a:rPr lang="en-US" dirty="0"/>
              <a:t>’ during COVID-19…</a:t>
            </a:r>
            <a:endParaRPr lang="en-AU" dirty="0"/>
          </a:p>
        </p:txBody>
      </p:sp>
      <p:sp>
        <p:nvSpPr>
          <p:cNvPr id="5" name="TextBox 4">
            <a:extLst>
              <a:ext uri="{FF2B5EF4-FFF2-40B4-BE49-F238E27FC236}">
                <a16:creationId xmlns:a16="http://schemas.microsoft.com/office/drawing/2014/main" id="{3610D002-A2D5-4D80-B5C4-E57EE3BACF9B}"/>
              </a:ext>
            </a:extLst>
          </p:cNvPr>
          <p:cNvSpPr txBox="1"/>
          <p:nvPr/>
        </p:nvSpPr>
        <p:spPr>
          <a:xfrm>
            <a:off x="292608" y="393192"/>
            <a:ext cx="11649456"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F0502020204030204"/>
                <a:ea typeface="+mn-ea"/>
                <a:cs typeface="+mn-cs"/>
              </a:rPr>
              <a:t>It is usually an error to allow prospective customers to influence/sell on our behalf internally.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Franklin Gothic Book"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Franklin Gothic Book"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F0502020204030204"/>
                <a:ea typeface="+mn-ea"/>
                <a:cs typeface="+mn-cs"/>
              </a:rPr>
              <a:t>You should follow the communication and be “in person” with the decision makers, e.g. partner, ELT, Board, CEO, CFO, MD, Team Manager </a:t>
            </a:r>
            <a:r>
              <a:rPr kumimoji="0" lang="en-US" sz="1800" b="0" i="0" u="none" strike="noStrike" kern="1200" cap="none" spc="0" normalizeH="0" baseline="0" noProof="0" dirty="0" err="1">
                <a:ln>
                  <a:noFill/>
                </a:ln>
                <a:solidFill>
                  <a:srgbClr val="000000"/>
                </a:solidFill>
                <a:effectLst/>
                <a:uLnTx/>
                <a:uFillTx/>
                <a:latin typeface="Franklin Gothic Book" panose="020F0502020204030204"/>
                <a:ea typeface="+mn-ea"/>
                <a:cs typeface="+mn-cs"/>
              </a:rPr>
              <a:t>etc</a:t>
            </a:r>
            <a:r>
              <a:rPr kumimoji="0" lang="en-US" sz="1800" b="0" i="0" u="none" strike="noStrike" kern="1200" cap="none" spc="0" normalizeH="0" baseline="0" noProof="0" dirty="0">
                <a:ln>
                  <a:noFill/>
                </a:ln>
                <a:solidFill>
                  <a:srgbClr val="000000"/>
                </a:solidFill>
                <a:effectLst/>
                <a:uLnTx/>
                <a:uFillTx/>
                <a:latin typeface="Franklin Gothic Book" panose="020F0502020204030204"/>
                <a:ea typeface="+mn-ea"/>
                <a:cs typeface="+mn-cs"/>
              </a:rPr>
              <a:t> to assist with the decision-making process, and to support the recommendation to use you or your service/product.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Franklin Gothic Book"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Franklin Gothic Book"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F0502020204030204"/>
                <a:ea typeface="+mn-ea"/>
                <a:cs typeface="+mn-cs"/>
              </a:rPr>
              <a:t>Alternatively, questions may be asked or concepts confused, and your experience and expertise would be required to resolve this.  Where possible, be present for the decision making process.</a:t>
            </a:r>
            <a:endParaRPr kumimoji="0" lang="en-AU" sz="1800" b="0" i="0" u="none" strike="noStrike" kern="1200" cap="none" spc="0" normalizeH="0" baseline="0" noProof="0" dirty="0">
              <a:ln>
                <a:noFill/>
              </a:ln>
              <a:solidFill>
                <a:srgbClr val="000000"/>
              </a:solidFill>
              <a:effectLst/>
              <a:uLnTx/>
              <a:uFillTx/>
              <a:latin typeface="Franklin Gothic Book" panose="020F0502020204030204"/>
              <a:ea typeface="+mn-ea"/>
              <a:cs typeface="+mn-cs"/>
            </a:endParaRPr>
          </a:p>
        </p:txBody>
      </p:sp>
    </p:spTree>
    <p:extLst>
      <p:ext uri="{BB962C8B-B14F-4D97-AF65-F5344CB8AC3E}">
        <p14:creationId xmlns:p14="http://schemas.microsoft.com/office/powerpoint/2010/main" val="3329529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EB380-36A4-49A8-BBC7-DA25249D46F8}"/>
              </a:ext>
            </a:extLst>
          </p:cNvPr>
          <p:cNvSpPr>
            <a:spLocks noGrp="1"/>
          </p:cNvSpPr>
          <p:nvPr>
            <p:ph type="title"/>
          </p:nvPr>
        </p:nvSpPr>
        <p:spPr/>
        <p:txBody>
          <a:bodyPr/>
          <a:lstStyle/>
          <a:p>
            <a:r>
              <a:rPr lang="en-US" dirty="0"/>
              <a:t>Map the process (for the customer).</a:t>
            </a:r>
            <a:endParaRPr lang="en-AU" dirty="0"/>
          </a:p>
        </p:txBody>
      </p:sp>
      <p:sp>
        <p:nvSpPr>
          <p:cNvPr id="4" name="TextBox 3">
            <a:extLst>
              <a:ext uri="{FF2B5EF4-FFF2-40B4-BE49-F238E27FC236}">
                <a16:creationId xmlns:a16="http://schemas.microsoft.com/office/drawing/2014/main" id="{1512AE23-1D80-4334-B908-E1672F4535D8}"/>
              </a:ext>
            </a:extLst>
          </p:cNvPr>
          <p:cNvSpPr txBox="1"/>
          <p:nvPr/>
        </p:nvSpPr>
        <p:spPr>
          <a:xfrm>
            <a:off x="950976" y="2212848"/>
            <a:ext cx="10780776" cy="2308324"/>
          </a:xfrm>
          <a:prstGeom prst="rect">
            <a:avLst/>
          </a:prstGeom>
          <a:noFill/>
        </p:spPr>
        <p:txBody>
          <a:bodyPr wrap="square" rtlCol="0">
            <a:spAutoFit/>
          </a:bodyPr>
          <a:lstStyle/>
          <a:p>
            <a:r>
              <a:rPr lang="en-US" dirty="0"/>
              <a:t>During COVID customers need to be safely led through decision making and doubts, to </a:t>
            </a:r>
            <a:r>
              <a:rPr lang="en-US" dirty="0" err="1"/>
              <a:t>progess</a:t>
            </a:r>
            <a:r>
              <a:rPr lang="en-US" dirty="0"/>
              <a:t> with a sale in a timely manner!</a:t>
            </a:r>
          </a:p>
          <a:p>
            <a:endParaRPr lang="en-US" dirty="0"/>
          </a:p>
          <a:p>
            <a:r>
              <a:rPr lang="en-US" dirty="0"/>
              <a:t>Never leave a meeting without confirming the next action, and the timeframe involved.  For example, don’t conclude a discovery meeting without agreement for a demonstration, quote, proposal or submission of further evidence to support a sale.</a:t>
            </a:r>
          </a:p>
          <a:p>
            <a:endParaRPr lang="en-US" dirty="0"/>
          </a:p>
          <a:p>
            <a:r>
              <a:rPr lang="en-US" dirty="0"/>
              <a:t>If you leave return contact to the discretion of the customer – they may not!</a:t>
            </a:r>
            <a:endParaRPr lang="en-AU" dirty="0"/>
          </a:p>
        </p:txBody>
      </p:sp>
    </p:spTree>
    <p:extLst>
      <p:ext uri="{BB962C8B-B14F-4D97-AF65-F5344CB8AC3E}">
        <p14:creationId xmlns:p14="http://schemas.microsoft.com/office/powerpoint/2010/main" val="1710743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EB380-36A4-49A8-BBC7-DA25249D46F8}"/>
              </a:ext>
            </a:extLst>
          </p:cNvPr>
          <p:cNvSpPr>
            <a:spLocks noGrp="1"/>
          </p:cNvSpPr>
          <p:nvPr>
            <p:ph type="title"/>
          </p:nvPr>
        </p:nvSpPr>
        <p:spPr/>
        <p:txBody>
          <a:bodyPr/>
          <a:lstStyle/>
          <a:p>
            <a:r>
              <a:rPr lang="en-US" dirty="0"/>
              <a:t>True story telling.</a:t>
            </a:r>
            <a:endParaRPr lang="en-AU" dirty="0"/>
          </a:p>
        </p:txBody>
      </p:sp>
      <p:sp>
        <p:nvSpPr>
          <p:cNvPr id="4" name="TextBox 3">
            <a:extLst>
              <a:ext uri="{FF2B5EF4-FFF2-40B4-BE49-F238E27FC236}">
                <a16:creationId xmlns:a16="http://schemas.microsoft.com/office/drawing/2014/main" id="{1512AE23-1D80-4334-B908-E1672F4535D8}"/>
              </a:ext>
            </a:extLst>
          </p:cNvPr>
          <p:cNvSpPr txBox="1"/>
          <p:nvPr/>
        </p:nvSpPr>
        <p:spPr>
          <a:xfrm>
            <a:off x="950976" y="2212848"/>
            <a:ext cx="10780776" cy="4247317"/>
          </a:xfrm>
          <a:prstGeom prst="rect">
            <a:avLst/>
          </a:prstGeom>
          <a:noFill/>
        </p:spPr>
        <p:txBody>
          <a:bodyPr wrap="square" rtlCol="0">
            <a:spAutoFit/>
          </a:bodyPr>
          <a:lstStyle/>
          <a:p>
            <a:r>
              <a:rPr lang="en-US" dirty="0"/>
              <a:t>During COVID, customers will be risk averse.  You need to provide evidence of low risk in your product/service, e.g. refundable and changeable terms and conditions of sale.  Fee modelling with no ‘nasty surprises’ is key.  All products and services that are usually considered part of the price should be.</a:t>
            </a:r>
          </a:p>
          <a:p>
            <a:endParaRPr lang="en-US" dirty="0"/>
          </a:p>
          <a:p>
            <a:r>
              <a:rPr lang="en-US" dirty="0"/>
              <a:t>Customers feel more trusting when they know many have gone before them.  You should provide those stories, about customers buying from you during COVID, and why.</a:t>
            </a:r>
          </a:p>
          <a:p>
            <a:endParaRPr lang="en-US" dirty="0"/>
          </a:p>
          <a:p>
            <a:r>
              <a:rPr lang="en-US" dirty="0"/>
              <a:t>Use testimonials, online recommendations, or even encourage existing customers to communicate with prospective customers on your behalf.</a:t>
            </a:r>
          </a:p>
          <a:p>
            <a:endParaRPr lang="en-US" dirty="0"/>
          </a:p>
          <a:p>
            <a:r>
              <a:rPr lang="en-US" dirty="0"/>
              <a:t>Examples of story telling can be:  how much business you have won from competition; your industry expertise; the awards that you have won; or the size of your portfolio.</a:t>
            </a:r>
          </a:p>
          <a:p>
            <a:endParaRPr lang="en-US" dirty="0"/>
          </a:p>
          <a:p>
            <a:r>
              <a:rPr lang="en-AU" dirty="0"/>
              <a:t>Stories get remembered over facts, e.g. saving $600k on a $4m corporate travel expenditure to enter the resources sector.</a:t>
            </a:r>
          </a:p>
        </p:txBody>
      </p:sp>
    </p:spTree>
    <p:extLst>
      <p:ext uri="{BB962C8B-B14F-4D97-AF65-F5344CB8AC3E}">
        <p14:creationId xmlns:p14="http://schemas.microsoft.com/office/powerpoint/2010/main" val="81820632"/>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646C36-D994-4DBD-9A53-9B2DFD8D7208}">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47854D2-C2B1-4273-BEE8-C059778BC500}">
  <ds:schemaRefs>
    <ds:schemaRef ds:uri="http://schemas.microsoft.com/sharepoint/v3/contenttype/forms"/>
  </ds:schemaRefs>
</ds:datastoreItem>
</file>

<file path=customXml/itemProps3.xml><?xml version="1.0" encoding="utf-8"?>
<ds:datastoreItem xmlns:ds="http://schemas.openxmlformats.org/officeDocument/2006/customXml" ds:itemID="{A2A4E875-040F-4F4E-A5A7-1188084B7F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1671</Words>
  <Application>Microsoft Office PowerPoint</Application>
  <PresentationFormat>Widescreen</PresentationFormat>
  <Paragraphs>120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Bookman Old Style</vt:lpstr>
      <vt:lpstr>Calibri</vt:lpstr>
      <vt:lpstr>Franklin Gothic Book</vt:lpstr>
      <vt:lpstr>1_RetrospectVTI</vt:lpstr>
      <vt:lpstr>Personal selling in the Travel Industry</vt:lpstr>
      <vt:lpstr>“Personal selling… When two-way communication is required to effect a sale – B2B &amp; B2C.”  √ $2b in economic impact from the staging of the Sydney Olympics….in QLD!  √ Pivotal to taking CTM from $18m to $1.156b in 18 years in ANZ.  √  Business growth/development acceleration expertise</vt:lpstr>
      <vt:lpstr>Agenda (with many ideas!)</vt:lpstr>
      <vt:lpstr>Revisit the Sales Plan (for COVID)</vt:lpstr>
      <vt:lpstr>Get personal</vt:lpstr>
      <vt:lpstr>More contact points in the sales process…</vt:lpstr>
      <vt:lpstr>Aim higher in stakeholder engagement.</vt:lpstr>
      <vt:lpstr>Map the process (for the customer).</vt:lpstr>
      <vt:lpstr>True story telling.</vt:lpstr>
      <vt:lpstr>Build urgency.</vt:lpstr>
      <vt:lpstr>Comparisons and contrasts.</vt:lpstr>
      <vt:lpstr>Trials before purchase.</vt:lpstr>
      <vt:lpstr>Negotiate!</vt:lpstr>
      <vt:lpstr>Ask for the sale!</vt:lpstr>
      <vt:lpstr>Remember borders will not stay closed forever.  Congratulations on investing in your personal selling technique with TIME!  Moving market share is how you get ahead of the game!  Remember everything you do in personal selling is deliberate!   Happy sailing!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2020-08-13T01:01:18Z</dcterms:created>
  <dcterms:modified xsi:type="dcterms:W3CDTF">2020-08-13T07:06:12Z</dcterms:modified>
</cp:coreProperties>
</file>